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29260800" cy="36576000"/>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charset="0"/>
        <a:ea typeface="+mn-ea"/>
        <a:cs typeface="+mn-cs"/>
      </a:defRPr>
    </a:lvl1pPr>
    <a:lvl2pPr marL="457200" algn="l" rtl="0" eaLnBrk="0" fontAlgn="base" hangingPunct="0">
      <a:spcBef>
        <a:spcPct val="0"/>
      </a:spcBef>
      <a:spcAft>
        <a:spcPct val="0"/>
      </a:spcAft>
      <a:defRPr sz="4000" b="1" kern="1200">
        <a:solidFill>
          <a:srgbClr val="003399"/>
        </a:solidFill>
        <a:latin typeface="Arial" charset="0"/>
        <a:ea typeface="+mn-ea"/>
        <a:cs typeface="+mn-cs"/>
      </a:defRPr>
    </a:lvl2pPr>
    <a:lvl3pPr marL="914400" algn="l" rtl="0" eaLnBrk="0" fontAlgn="base" hangingPunct="0">
      <a:spcBef>
        <a:spcPct val="0"/>
      </a:spcBef>
      <a:spcAft>
        <a:spcPct val="0"/>
      </a:spcAft>
      <a:defRPr sz="4000" b="1" kern="1200">
        <a:solidFill>
          <a:srgbClr val="003399"/>
        </a:solidFill>
        <a:latin typeface="Arial" charset="0"/>
        <a:ea typeface="+mn-ea"/>
        <a:cs typeface="+mn-cs"/>
      </a:defRPr>
    </a:lvl3pPr>
    <a:lvl4pPr marL="1371600" algn="l" rtl="0" eaLnBrk="0" fontAlgn="base" hangingPunct="0">
      <a:spcBef>
        <a:spcPct val="0"/>
      </a:spcBef>
      <a:spcAft>
        <a:spcPct val="0"/>
      </a:spcAft>
      <a:defRPr sz="4000" b="1" kern="1200">
        <a:solidFill>
          <a:srgbClr val="003399"/>
        </a:solidFill>
        <a:latin typeface="Arial" charset="0"/>
        <a:ea typeface="+mn-ea"/>
        <a:cs typeface="+mn-cs"/>
      </a:defRPr>
    </a:lvl4pPr>
    <a:lvl5pPr marL="1828800" algn="l" rtl="0" eaLnBrk="0" fontAlgn="base" hangingPunct="0">
      <a:spcBef>
        <a:spcPct val="0"/>
      </a:spcBef>
      <a:spcAft>
        <a:spcPct val="0"/>
      </a:spcAft>
      <a:defRPr sz="4000" b="1" kern="1200">
        <a:solidFill>
          <a:srgbClr val="003399"/>
        </a:solidFill>
        <a:latin typeface="Arial" charset="0"/>
        <a:ea typeface="+mn-ea"/>
        <a:cs typeface="+mn-cs"/>
      </a:defRPr>
    </a:lvl5pPr>
    <a:lvl6pPr marL="2286000" algn="l" defTabSz="914400" rtl="0" eaLnBrk="1" latinLnBrk="0" hangingPunct="1">
      <a:defRPr sz="4000" b="1" kern="1200">
        <a:solidFill>
          <a:srgbClr val="003399"/>
        </a:solidFill>
        <a:latin typeface="Arial" charset="0"/>
        <a:ea typeface="+mn-ea"/>
        <a:cs typeface="+mn-cs"/>
      </a:defRPr>
    </a:lvl6pPr>
    <a:lvl7pPr marL="2743200" algn="l" defTabSz="914400" rtl="0" eaLnBrk="1" latinLnBrk="0" hangingPunct="1">
      <a:defRPr sz="4000" b="1" kern="1200">
        <a:solidFill>
          <a:srgbClr val="003399"/>
        </a:solidFill>
        <a:latin typeface="Arial" charset="0"/>
        <a:ea typeface="+mn-ea"/>
        <a:cs typeface="+mn-cs"/>
      </a:defRPr>
    </a:lvl7pPr>
    <a:lvl8pPr marL="3200400" algn="l" defTabSz="914400" rtl="0" eaLnBrk="1" latinLnBrk="0" hangingPunct="1">
      <a:defRPr sz="4000" b="1" kern="1200">
        <a:solidFill>
          <a:srgbClr val="003399"/>
        </a:solidFill>
        <a:latin typeface="Arial" charset="0"/>
        <a:ea typeface="+mn-ea"/>
        <a:cs typeface="+mn-cs"/>
      </a:defRPr>
    </a:lvl8pPr>
    <a:lvl9pPr marL="3657600" algn="l" defTabSz="914400" rtl="0" eaLnBrk="1" latinLnBrk="0" hangingPunct="1">
      <a:defRPr sz="4000" b="1" kern="1200">
        <a:solidFill>
          <a:srgbClr val="0033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66FF"/>
    <a:srgbClr val="000066"/>
    <a:srgbClr val="FFFFFF"/>
    <a:srgbClr val="000099"/>
    <a:srgbClr val="A50021"/>
    <a:srgbClr val="F8F8F8"/>
    <a:srgbClr val="EAEAEA"/>
    <a:srgbClr val="00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48" autoAdjust="0"/>
    <p:restoredTop sz="87521" autoAdjust="0"/>
  </p:normalViewPr>
  <p:slideViewPr>
    <p:cSldViewPr snapToGrid="0">
      <p:cViewPr>
        <p:scale>
          <a:sx n="20" d="100"/>
          <a:sy n="20" d="100"/>
        </p:scale>
        <p:origin x="-1740" y="-162"/>
      </p:cViewPr>
      <p:guideLst>
        <p:guide orient="horz" pos="11520"/>
        <p:guide pos="9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barChart>
        <c:barDir val="col"/>
        <c:grouping val="clustered"/>
        <c:ser>
          <c:idx val="0"/>
          <c:order val="0"/>
          <c:errBars>
            <c:errBarType val="both"/>
            <c:errValType val="cust"/>
            <c:plus>
              <c:numRef>
                <c:f>Sheet1!$AB$58:$AB$59</c:f>
                <c:numCache>
                  <c:formatCode>General</c:formatCode>
                  <c:ptCount val="2"/>
                  <c:pt idx="0">
                    <c:v>550.04604352726733</c:v>
                  </c:pt>
                  <c:pt idx="1">
                    <c:v>157.5039507615424</c:v>
                  </c:pt>
                </c:numCache>
              </c:numRef>
            </c:plus>
            <c:minus>
              <c:numRef>
                <c:f>Sheet1!$AB$58:$AB$59</c:f>
                <c:numCache>
                  <c:formatCode>General</c:formatCode>
                  <c:ptCount val="2"/>
                  <c:pt idx="0">
                    <c:v>550.04604352726733</c:v>
                  </c:pt>
                  <c:pt idx="1">
                    <c:v>157.5039507615424</c:v>
                  </c:pt>
                </c:numCache>
              </c:numRef>
            </c:minus>
          </c:errBars>
          <c:cat>
            <c:strRef>
              <c:f>Sheet1!$Z$58:$Z$59</c:f>
              <c:strCache>
                <c:ptCount val="2"/>
                <c:pt idx="0">
                  <c:v>NTC</c:v>
                </c:pt>
                <c:pt idx="1">
                  <c:v>SMAD4</c:v>
                </c:pt>
              </c:strCache>
            </c:strRef>
          </c:cat>
          <c:val>
            <c:numRef>
              <c:f>Sheet1!$AA$58:$AA$59</c:f>
              <c:numCache>
                <c:formatCode>General</c:formatCode>
                <c:ptCount val="2"/>
                <c:pt idx="0">
                  <c:v>6190.6250000000036</c:v>
                </c:pt>
                <c:pt idx="1">
                  <c:v>619.57142857142856</c:v>
                </c:pt>
              </c:numCache>
            </c:numRef>
          </c:val>
        </c:ser>
        <c:axId val="76168192"/>
        <c:axId val="76174080"/>
      </c:barChart>
      <c:catAx>
        <c:axId val="76168192"/>
        <c:scaling>
          <c:orientation val="minMax"/>
        </c:scaling>
        <c:axPos val="b"/>
        <c:tickLblPos val="nextTo"/>
        <c:crossAx val="76174080"/>
        <c:crosses val="autoZero"/>
        <c:auto val="1"/>
        <c:lblAlgn val="ctr"/>
        <c:lblOffset val="100"/>
      </c:catAx>
      <c:valAx>
        <c:axId val="76174080"/>
        <c:scaling>
          <c:orientation val="minMax"/>
        </c:scaling>
        <c:axPos val="l"/>
        <c:majorGridlines>
          <c:spPr>
            <a:ln>
              <a:noFill/>
            </a:ln>
          </c:spPr>
        </c:majorGridlines>
        <c:numFmt formatCode="General" sourceLinked="1"/>
        <c:tickLblPos val="nextTo"/>
        <c:crossAx val="76168192"/>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endParaRPr lang="en-US"/>
          </a:p>
        </p:txBody>
      </p:sp>
      <p:sp>
        <p:nvSpPr>
          <p:cNvPr id="4099" name="Rectangle 3"/>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endParaRPr lang="en-US"/>
          </a:p>
        </p:txBody>
      </p:sp>
      <p:sp>
        <p:nvSpPr>
          <p:cNvPr id="410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endParaRPr lang="en-US"/>
          </a:p>
        </p:txBody>
      </p:sp>
      <p:sp>
        <p:nvSpPr>
          <p:cNvPr id="4101" name="Rectangle 5"/>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itchFamily="18" charset="0"/>
              </a:defRPr>
            </a:lvl1pPr>
          </a:lstStyle>
          <a:p>
            <a:fld id="{C0070607-D583-4EC1-A04E-38E7F2B9144A}" type="slidenum">
              <a:rPr lang="en-US"/>
              <a:pPr/>
              <a:t>‹#›</a:t>
            </a:fld>
            <a:endParaRPr lang="en-US"/>
          </a:p>
        </p:txBody>
      </p:sp>
    </p:spTree>
    <p:extLst>
      <p:ext uri="{BB962C8B-B14F-4D97-AF65-F5344CB8AC3E}">
        <p14:creationId xmlns="" xmlns:p14="http://schemas.microsoft.com/office/powerpoint/2010/main" val="99517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3703638" y="549275"/>
            <a:ext cx="2193925" cy="27432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itchFamily="18" charset="0"/>
              </a:defRPr>
            </a:lvl1pPr>
          </a:lstStyle>
          <a:p>
            <a:fld id="{7477E8DF-0096-4EA0-8226-61846F07DFF4}" type="slidenum">
              <a:rPr lang="en-US"/>
              <a:pPr/>
              <a:t>‹#›</a:t>
            </a:fld>
            <a:endParaRPr lang="en-US"/>
          </a:p>
        </p:txBody>
      </p:sp>
    </p:spTree>
    <p:extLst>
      <p:ext uri="{BB962C8B-B14F-4D97-AF65-F5344CB8AC3E}">
        <p14:creationId xmlns="" xmlns:p14="http://schemas.microsoft.com/office/powerpoint/2010/main" val="3850983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560" y="11362532"/>
            <a:ext cx="24871680" cy="7840266"/>
          </a:xfrm>
        </p:spPr>
        <p:txBody>
          <a:bodyPr/>
          <a:lstStyle/>
          <a:p>
            <a:r>
              <a:rPr lang="en-US" smtClean="0"/>
              <a:t>Click to edit Master title style</a:t>
            </a:r>
            <a:endParaRPr lang="en-GB"/>
          </a:p>
        </p:txBody>
      </p:sp>
      <p:sp>
        <p:nvSpPr>
          <p:cNvPr id="3" name="Subtitle 2"/>
          <p:cNvSpPr>
            <a:spLocks noGrp="1"/>
          </p:cNvSpPr>
          <p:nvPr>
            <p:ph type="subTitle" idx="1"/>
          </p:nvPr>
        </p:nvSpPr>
        <p:spPr>
          <a:xfrm>
            <a:off x="4389120" y="20726798"/>
            <a:ext cx="20482560" cy="93464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6B1A7B-2A1B-4F14-9443-4731BDAF7947}" type="slidenum">
              <a:rPr lang="en-US"/>
              <a:pPr/>
              <a:t>‹#›</a:t>
            </a:fld>
            <a:endParaRPr lang="en-US"/>
          </a:p>
        </p:txBody>
      </p:sp>
    </p:spTree>
    <p:extLst>
      <p:ext uri="{BB962C8B-B14F-4D97-AF65-F5344CB8AC3E}">
        <p14:creationId xmlns="" xmlns:p14="http://schemas.microsoft.com/office/powerpoint/2010/main" val="199801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FCB939-671F-4874-B79E-DA4FCE6EFAA8}" type="slidenum">
              <a:rPr lang="en-US"/>
              <a:pPr/>
              <a:t>‹#›</a:t>
            </a:fld>
            <a:endParaRPr lang="en-US"/>
          </a:p>
        </p:txBody>
      </p:sp>
    </p:spTree>
    <p:extLst>
      <p:ext uri="{BB962C8B-B14F-4D97-AF65-F5344CB8AC3E}">
        <p14:creationId xmlns="" xmlns:p14="http://schemas.microsoft.com/office/powerpoint/2010/main" val="249875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051" y="3252392"/>
            <a:ext cx="6214110" cy="2925960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00911" y="3252392"/>
            <a:ext cx="18524220" cy="29259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8E9CF0-F790-42FA-A560-F86741554D87}" type="slidenum">
              <a:rPr lang="en-US"/>
              <a:pPr/>
              <a:t>‹#›</a:t>
            </a:fld>
            <a:endParaRPr lang="en-US"/>
          </a:p>
        </p:txBody>
      </p:sp>
    </p:spTree>
    <p:extLst>
      <p:ext uri="{BB962C8B-B14F-4D97-AF65-F5344CB8AC3E}">
        <p14:creationId xmlns="" xmlns:p14="http://schemas.microsoft.com/office/powerpoint/2010/main" val="201576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33347D-E022-4046-A8BB-D4FBCD7A0D2D}" type="slidenum">
              <a:rPr lang="en-US"/>
              <a:pPr/>
              <a:t>‹#›</a:t>
            </a:fld>
            <a:endParaRPr lang="en-US"/>
          </a:p>
        </p:txBody>
      </p:sp>
    </p:spTree>
    <p:extLst>
      <p:ext uri="{BB962C8B-B14F-4D97-AF65-F5344CB8AC3E}">
        <p14:creationId xmlns="" xmlns:p14="http://schemas.microsoft.com/office/powerpoint/2010/main" val="96321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23502937"/>
            <a:ext cx="24871680" cy="7264798"/>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11400" y="15501938"/>
            <a:ext cx="24871680"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246B1A-A2B6-4E0B-BD29-B255904AA40B}" type="slidenum">
              <a:rPr lang="en-US"/>
              <a:pPr/>
              <a:t>‹#›</a:t>
            </a:fld>
            <a:endParaRPr lang="en-US"/>
          </a:p>
        </p:txBody>
      </p:sp>
    </p:spTree>
    <p:extLst>
      <p:ext uri="{BB962C8B-B14F-4D97-AF65-F5344CB8AC3E}">
        <p14:creationId xmlns="" xmlns:p14="http://schemas.microsoft.com/office/powerpoint/2010/main" val="348407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00910" y="10541000"/>
            <a:ext cx="12368530" cy="2197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4691360" y="10541000"/>
            <a:ext cx="12369800" cy="2197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9FCAB6-A4B5-4CAC-BA93-02DD9912769B}" type="slidenum">
              <a:rPr lang="en-US"/>
              <a:pPr/>
              <a:t>‹#›</a:t>
            </a:fld>
            <a:endParaRPr lang="en-US"/>
          </a:p>
        </p:txBody>
      </p:sp>
    </p:spTree>
    <p:extLst>
      <p:ext uri="{BB962C8B-B14F-4D97-AF65-F5344CB8AC3E}">
        <p14:creationId xmlns="" xmlns:p14="http://schemas.microsoft.com/office/powerpoint/2010/main" val="294606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40" y="1464469"/>
            <a:ext cx="26334720" cy="6096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463040" y="8187532"/>
            <a:ext cx="12928600" cy="34111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3040" y="11598672"/>
            <a:ext cx="12928600" cy="2107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4864080" y="8187532"/>
            <a:ext cx="12933680" cy="34111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4080" y="11598672"/>
            <a:ext cx="12933680" cy="2107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F5B6427-3A6A-4530-9964-6951169D0046}" type="slidenum">
              <a:rPr lang="en-US"/>
              <a:pPr/>
              <a:t>‹#›</a:t>
            </a:fld>
            <a:endParaRPr lang="en-US"/>
          </a:p>
        </p:txBody>
      </p:sp>
    </p:spTree>
    <p:extLst>
      <p:ext uri="{BB962C8B-B14F-4D97-AF65-F5344CB8AC3E}">
        <p14:creationId xmlns="" xmlns:p14="http://schemas.microsoft.com/office/powerpoint/2010/main" val="400550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718DBC-69FE-4AC2-A889-71AA3942FB32}" type="slidenum">
              <a:rPr lang="en-US"/>
              <a:pPr/>
              <a:t>‹#›</a:t>
            </a:fld>
            <a:endParaRPr lang="en-US"/>
          </a:p>
        </p:txBody>
      </p:sp>
    </p:spTree>
    <p:extLst>
      <p:ext uri="{BB962C8B-B14F-4D97-AF65-F5344CB8AC3E}">
        <p14:creationId xmlns="" xmlns:p14="http://schemas.microsoft.com/office/powerpoint/2010/main" val="196731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EE0B5B-2760-4324-B099-91CC4EBA6EB0}" type="slidenum">
              <a:rPr lang="en-US"/>
              <a:pPr/>
              <a:t>‹#›</a:t>
            </a:fld>
            <a:endParaRPr lang="en-US"/>
          </a:p>
        </p:txBody>
      </p:sp>
    </p:spTree>
    <p:extLst>
      <p:ext uri="{BB962C8B-B14F-4D97-AF65-F5344CB8AC3E}">
        <p14:creationId xmlns="" xmlns:p14="http://schemas.microsoft.com/office/powerpoint/2010/main" val="298613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1456532"/>
            <a:ext cx="9626600" cy="619720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440160" y="1456532"/>
            <a:ext cx="16357600" cy="312162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463040" y="7653735"/>
            <a:ext cx="962660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2A066-BE9E-47B4-B6A6-11BEB9255AED}" type="slidenum">
              <a:rPr lang="en-US"/>
              <a:pPr/>
              <a:t>‹#›</a:t>
            </a:fld>
            <a:endParaRPr lang="en-US"/>
          </a:p>
        </p:txBody>
      </p:sp>
    </p:spTree>
    <p:extLst>
      <p:ext uri="{BB962C8B-B14F-4D97-AF65-F5344CB8AC3E}">
        <p14:creationId xmlns="" xmlns:p14="http://schemas.microsoft.com/office/powerpoint/2010/main" val="36314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320" y="25602406"/>
            <a:ext cx="17556480" cy="302418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735320" y="3268266"/>
            <a:ext cx="17556480" cy="219452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5735320" y="28626594"/>
            <a:ext cx="17556480" cy="4292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EF7F14-25E9-4A1D-B0B3-0E355BC7CEDE}" type="slidenum">
              <a:rPr lang="en-US"/>
              <a:pPr/>
              <a:t>‹#›</a:t>
            </a:fld>
            <a:endParaRPr lang="en-US"/>
          </a:p>
        </p:txBody>
      </p:sp>
    </p:spTree>
    <p:extLst>
      <p:ext uri="{BB962C8B-B14F-4D97-AF65-F5344CB8AC3E}">
        <p14:creationId xmlns="" xmlns:p14="http://schemas.microsoft.com/office/powerpoint/2010/main" val="257576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0910" y="3252391"/>
            <a:ext cx="24860250" cy="609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00910" y="10541000"/>
            <a:ext cx="24860250" cy="2197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00910" y="33351391"/>
            <a:ext cx="6096000" cy="241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4351338">
              <a:defRPr sz="6100" b="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9992360" y="33351391"/>
            <a:ext cx="9277350" cy="241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4351338">
              <a:defRPr sz="6100" b="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20965160" y="33351391"/>
            <a:ext cx="6096000" cy="241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4351338">
              <a:defRPr sz="6100" b="0">
                <a:solidFill>
                  <a:schemeClr val="tx1"/>
                </a:solidFill>
                <a:latin typeface="+mn-lt"/>
              </a:defRPr>
            </a:lvl1pPr>
          </a:lstStyle>
          <a:p>
            <a:fld id="{0889F655-40D7-4DFD-A897-78EC1925EE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mj-ea"/>
          <a:cs typeface="+mj-cs"/>
        </a:defRPr>
      </a:lvl1pPr>
      <a:lvl2pPr algn="ctr" defTabSz="4351338" rtl="0" eaLnBrk="0" fontAlgn="base" hangingPunct="0">
        <a:spcBef>
          <a:spcPct val="0"/>
        </a:spcBef>
        <a:spcAft>
          <a:spcPct val="0"/>
        </a:spcAft>
        <a:defRPr sz="21200">
          <a:solidFill>
            <a:schemeClr val="tx2"/>
          </a:solidFill>
          <a:latin typeface="Times New Roman" pitchFamily="18" charset="0"/>
        </a:defRPr>
      </a:lvl2pPr>
      <a:lvl3pPr algn="ctr" defTabSz="4351338" rtl="0" eaLnBrk="0" fontAlgn="base" hangingPunct="0">
        <a:spcBef>
          <a:spcPct val="0"/>
        </a:spcBef>
        <a:spcAft>
          <a:spcPct val="0"/>
        </a:spcAft>
        <a:defRPr sz="21200">
          <a:solidFill>
            <a:schemeClr val="tx2"/>
          </a:solidFill>
          <a:latin typeface="Times New Roman" pitchFamily="18" charset="0"/>
        </a:defRPr>
      </a:lvl3pPr>
      <a:lvl4pPr algn="ctr" defTabSz="4351338" rtl="0" eaLnBrk="0" fontAlgn="base" hangingPunct="0">
        <a:spcBef>
          <a:spcPct val="0"/>
        </a:spcBef>
        <a:spcAft>
          <a:spcPct val="0"/>
        </a:spcAft>
        <a:defRPr sz="21200">
          <a:solidFill>
            <a:schemeClr val="tx2"/>
          </a:solidFill>
          <a:latin typeface="Times New Roman" pitchFamily="18" charset="0"/>
        </a:defRPr>
      </a:lvl4pPr>
      <a:lvl5pPr algn="ctr" defTabSz="4351338" rtl="0" eaLnBrk="0" fontAlgn="base" hangingPunct="0">
        <a:spcBef>
          <a:spcPct val="0"/>
        </a:spcBef>
        <a:spcAft>
          <a:spcPct val="0"/>
        </a:spcAft>
        <a:defRPr sz="21200">
          <a:solidFill>
            <a:schemeClr val="tx2"/>
          </a:solidFill>
          <a:latin typeface="Times New Roman" pitchFamily="18"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mn-ea"/>
          <a:cs typeface="+mn-cs"/>
        </a:defRPr>
      </a:lvl1pPr>
      <a:lvl2pPr marL="3533775" indent="-1362075" algn="l" defTabSz="4351338" rtl="0" eaLnBrk="0" fontAlgn="base" hangingPunct="0">
        <a:spcBef>
          <a:spcPct val="20000"/>
        </a:spcBef>
        <a:spcAft>
          <a:spcPct val="0"/>
        </a:spcAft>
        <a:buChar char="–"/>
        <a:defRPr sz="13200">
          <a:solidFill>
            <a:schemeClr val="tx1"/>
          </a:solidFill>
          <a:latin typeface="+mn-lt"/>
        </a:defRPr>
      </a:lvl2pPr>
      <a:lvl3pPr marL="5427663" indent="-1076325" algn="l" defTabSz="4351338" rtl="0" eaLnBrk="0" fontAlgn="base" hangingPunct="0">
        <a:spcBef>
          <a:spcPct val="20000"/>
        </a:spcBef>
        <a:spcAft>
          <a:spcPct val="0"/>
        </a:spcAft>
        <a:buChar char="•"/>
        <a:defRPr sz="11000">
          <a:solidFill>
            <a:schemeClr val="tx1"/>
          </a:solidFill>
          <a:latin typeface="+mn-lt"/>
        </a:defRPr>
      </a:lvl3pPr>
      <a:lvl4pPr marL="7607300" indent="-1098550" algn="l" defTabSz="4351338" rtl="0" eaLnBrk="0" fontAlgn="base" hangingPunct="0">
        <a:spcBef>
          <a:spcPct val="20000"/>
        </a:spcBef>
        <a:spcAft>
          <a:spcPct val="0"/>
        </a:spcAft>
        <a:buChar char="–"/>
        <a:defRPr sz="9300">
          <a:solidFill>
            <a:schemeClr val="tx1"/>
          </a:solidFill>
          <a:latin typeface="+mn-lt"/>
        </a:defRPr>
      </a:lvl4pPr>
      <a:lvl5pPr marL="9769475" indent="-1081088" algn="l" defTabSz="4351338" rtl="0" eaLnBrk="0" fontAlgn="base" hangingPunct="0">
        <a:spcBef>
          <a:spcPct val="20000"/>
        </a:spcBef>
        <a:spcAft>
          <a:spcPct val="0"/>
        </a:spcAft>
        <a:buChar char="»"/>
        <a:defRPr sz="9300">
          <a:solidFill>
            <a:schemeClr val="tx1"/>
          </a:solidFill>
          <a:latin typeface="+mn-lt"/>
        </a:defRPr>
      </a:lvl5pPr>
      <a:lvl6pPr marL="10226675" indent="-1081088" algn="l" defTabSz="4351338" rtl="0" eaLnBrk="0" fontAlgn="base" hangingPunct="0">
        <a:spcBef>
          <a:spcPct val="20000"/>
        </a:spcBef>
        <a:spcAft>
          <a:spcPct val="0"/>
        </a:spcAft>
        <a:buChar char="»"/>
        <a:defRPr sz="9300">
          <a:solidFill>
            <a:schemeClr val="tx1"/>
          </a:solidFill>
          <a:latin typeface="+mn-lt"/>
        </a:defRPr>
      </a:lvl6pPr>
      <a:lvl7pPr marL="10683875" indent="-1081088" algn="l" defTabSz="4351338" rtl="0" eaLnBrk="0" fontAlgn="base" hangingPunct="0">
        <a:spcBef>
          <a:spcPct val="20000"/>
        </a:spcBef>
        <a:spcAft>
          <a:spcPct val="0"/>
        </a:spcAft>
        <a:buChar char="»"/>
        <a:defRPr sz="9300">
          <a:solidFill>
            <a:schemeClr val="tx1"/>
          </a:solidFill>
          <a:latin typeface="+mn-lt"/>
        </a:defRPr>
      </a:lvl7pPr>
      <a:lvl8pPr marL="11141075" indent="-1081088" algn="l" defTabSz="4351338" rtl="0" eaLnBrk="0" fontAlgn="base" hangingPunct="0">
        <a:spcBef>
          <a:spcPct val="20000"/>
        </a:spcBef>
        <a:spcAft>
          <a:spcPct val="0"/>
        </a:spcAft>
        <a:buChar char="»"/>
        <a:defRPr sz="9300">
          <a:solidFill>
            <a:schemeClr val="tx1"/>
          </a:solidFill>
          <a:latin typeface="+mn-lt"/>
        </a:defRPr>
      </a:lvl8pPr>
      <a:lvl9pPr marL="11598275" indent="-1081088" algn="l" defTabSz="4351338"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 name="Picture 653"/>
          <p:cNvPicPr>
            <a:picLocks noChangeAspect="1"/>
          </p:cNvPicPr>
          <p:nvPr/>
        </p:nvPicPr>
        <p:blipFill rotWithShape="1">
          <a:blip r:embed="rId2" cstate="print">
            <a:extLst>
              <a:ext uri="{28A0092B-C50C-407E-A947-70E740481C1C}">
                <a14:useLocalDpi xmlns="" xmlns:a14="http://schemas.microsoft.com/office/drawing/2010/main" val="0"/>
              </a:ext>
            </a:extLst>
          </a:blip>
          <a:srcRect l="44050" t="53690" r="11378" b="27292"/>
          <a:stretch/>
        </p:blipFill>
        <p:spPr>
          <a:xfrm>
            <a:off x="3252409" y="29683795"/>
            <a:ext cx="1906336" cy="1017762"/>
          </a:xfrm>
          <a:prstGeom prst="rect">
            <a:avLst/>
          </a:prstGeom>
        </p:spPr>
      </p:pic>
      <p:pic>
        <p:nvPicPr>
          <p:cNvPr id="667" name="Picture 666"/>
          <p:cNvPicPr>
            <a:picLocks noChangeAspect="1"/>
          </p:cNvPicPr>
          <p:nvPr/>
        </p:nvPicPr>
        <p:blipFill rotWithShape="1">
          <a:blip r:embed="rId3" cstate="print">
            <a:extLst>
              <a:ext uri="{28A0092B-C50C-407E-A947-70E740481C1C}">
                <a14:useLocalDpi xmlns="" xmlns:a14="http://schemas.microsoft.com/office/drawing/2010/main" val="0"/>
              </a:ext>
            </a:extLst>
          </a:blip>
          <a:srcRect l="50002" t="57183" r="6846" b="25362"/>
          <a:stretch/>
        </p:blipFill>
        <p:spPr>
          <a:xfrm>
            <a:off x="3268357" y="30921204"/>
            <a:ext cx="1906336" cy="932054"/>
          </a:xfrm>
          <a:prstGeom prst="rect">
            <a:avLst/>
          </a:prstGeom>
        </p:spPr>
      </p:pic>
      <p:sp>
        <p:nvSpPr>
          <p:cNvPr id="2050" name="Text Box 2"/>
          <p:cNvSpPr txBox="1">
            <a:spLocks noChangeArrowheads="1"/>
          </p:cNvSpPr>
          <p:nvPr/>
        </p:nvSpPr>
        <p:spPr bwMode="auto">
          <a:xfrm>
            <a:off x="203200" y="281782"/>
            <a:ext cx="28854400" cy="2954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0" tIns="457200" rIns="457200" bIns="457200">
            <a:spAutoFit/>
          </a:bodyPr>
          <a:lstStyle>
            <a:lvl1pPr defTabSz="908050">
              <a:defRPr sz="2400">
                <a:solidFill>
                  <a:schemeClr val="tx1"/>
                </a:solidFill>
                <a:latin typeface="Times New Roman" pitchFamily="18" charset="0"/>
              </a:defRPr>
            </a:lvl1pPr>
            <a:lvl2pPr marL="460375" defTabSz="908050">
              <a:defRPr sz="2400">
                <a:solidFill>
                  <a:schemeClr val="tx1"/>
                </a:solidFill>
                <a:latin typeface="Times New Roman" pitchFamily="18" charset="0"/>
              </a:defRPr>
            </a:lvl2pPr>
            <a:lvl3pPr marL="908050" defTabSz="908050">
              <a:defRPr sz="2400">
                <a:solidFill>
                  <a:schemeClr val="tx1"/>
                </a:solidFill>
                <a:latin typeface="Times New Roman" pitchFamily="18" charset="0"/>
              </a:defRPr>
            </a:lvl3pPr>
            <a:lvl4pPr marL="1370013" defTabSz="908050">
              <a:defRPr sz="2400">
                <a:solidFill>
                  <a:schemeClr val="tx1"/>
                </a:solidFill>
                <a:latin typeface="Times New Roman" pitchFamily="18" charset="0"/>
              </a:defRPr>
            </a:lvl4pPr>
            <a:lvl5pPr marL="1803400" defTabSz="908050">
              <a:defRPr sz="2400">
                <a:solidFill>
                  <a:schemeClr val="tx1"/>
                </a:solidFill>
                <a:latin typeface="Times New Roman" pitchFamily="18" charset="0"/>
              </a:defRPr>
            </a:lvl5pPr>
            <a:lvl6pPr marL="2260600" defTabSz="908050" eaLnBrk="0" fontAlgn="base" hangingPunct="0">
              <a:spcBef>
                <a:spcPct val="0"/>
              </a:spcBef>
              <a:spcAft>
                <a:spcPct val="0"/>
              </a:spcAft>
              <a:defRPr sz="2400">
                <a:solidFill>
                  <a:schemeClr val="tx1"/>
                </a:solidFill>
                <a:latin typeface="Times New Roman" pitchFamily="18" charset="0"/>
              </a:defRPr>
            </a:lvl6pPr>
            <a:lvl7pPr marL="2717800" defTabSz="908050" eaLnBrk="0" fontAlgn="base" hangingPunct="0">
              <a:spcBef>
                <a:spcPct val="0"/>
              </a:spcBef>
              <a:spcAft>
                <a:spcPct val="0"/>
              </a:spcAft>
              <a:defRPr sz="2400">
                <a:solidFill>
                  <a:schemeClr val="tx1"/>
                </a:solidFill>
                <a:latin typeface="Times New Roman" pitchFamily="18" charset="0"/>
              </a:defRPr>
            </a:lvl7pPr>
            <a:lvl8pPr marL="3175000" defTabSz="908050" eaLnBrk="0" fontAlgn="base" hangingPunct="0">
              <a:spcBef>
                <a:spcPct val="0"/>
              </a:spcBef>
              <a:spcAft>
                <a:spcPct val="0"/>
              </a:spcAft>
              <a:defRPr sz="2400">
                <a:solidFill>
                  <a:schemeClr val="tx1"/>
                </a:solidFill>
                <a:latin typeface="Times New Roman" pitchFamily="18" charset="0"/>
              </a:defRPr>
            </a:lvl8pPr>
            <a:lvl9pPr marL="3632200" defTabSz="908050" eaLnBrk="0" fontAlgn="base" hangingPunct="0">
              <a:spcBef>
                <a:spcPct val="0"/>
              </a:spcBef>
              <a:spcAft>
                <a:spcPct val="0"/>
              </a:spcAft>
              <a:defRPr sz="2400">
                <a:solidFill>
                  <a:schemeClr val="tx1"/>
                </a:solidFill>
                <a:latin typeface="Times New Roman" pitchFamily="18" charset="0"/>
              </a:defRPr>
            </a:lvl9pPr>
          </a:lstStyle>
          <a:p>
            <a:pPr algn="ctr"/>
            <a:r>
              <a:rPr lang="en-GB" sz="6600" dirty="0"/>
              <a:t>High </a:t>
            </a:r>
            <a:r>
              <a:rPr lang="en-GB" sz="6600" dirty="0" smtClean="0"/>
              <a:t>Throughput Screening To Identify Effectors Of The</a:t>
            </a:r>
          </a:p>
          <a:p>
            <a:pPr algn="ctr"/>
            <a:r>
              <a:rPr lang="en-GB" sz="6600" dirty="0" smtClean="0"/>
              <a:t>Bone Morphogenetic Protein Signalling Pathway</a:t>
            </a:r>
            <a:r>
              <a:rPr lang="en-GB" sz="6600" dirty="0"/>
              <a:t>.</a:t>
            </a:r>
          </a:p>
        </p:txBody>
      </p:sp>
      <p:sp>
        <p:nvSpPr>
          <p:cNvPr id="2120" name="Line 72"/>
          <p:cNvSpPr>
            <a:spLocks noChangeShapeType="1"/>
          </p:cNvSpPr>
          <p:nvPr/>
        </p:nvSpPr>
        <p:spPr bwMode="auto">
          <a:xfrm>
            <a:off x="25400" y="4903392"/>
            <a:ext cx="0" cy="31672609"/>
          </a:xfrm>
          <a:prstGeom prst="line">
            <a:avLst/>
          </a:prstGeom>
          <a:noFill/>
          <a:ln w="9525">
            <a:solidFill>
              <a:srgbClr val="F8F8F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43" name="Text Box 95"/>
          <p:cNvSpPr txBox="1">
            <a:spLocks noChangeArrowheads="1"/>
          </p:cNvSpPr>
          <p:nvPr/>
        </p:nvSpPr>
        <p:spPr bwMode="auto">
          <a:xfrm>
            <a:off x="15201900" y="29442173"/>
            <a:ext cx="13925550" cy="1784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228600" tIns="45267" rIns="457200" bIns="45267">
            <a:spAutoFit/>
          </a:bodyPr>
          <a:lstStyle>
            <a:lvl1pPr defTabSz="908050">
              <a:defRPr sz="2400">
                <a:solidFill>
                  <a:schemeClr val="tx1"/>
                </a:solidFill>
                <a:latin typeface="Times New Roman" pitchFamily="18" charset="0"/>
              </a:defRPr>
            </a:lvl1pPr>
            <a:lvl2pPr marL="1130300" defTabSz="908050">
              <a:defRPr sz="2400">
                <a:solidFill>
                  <a:schemeClr val="tx1"/>
                </a:solidFill>
                <a:latin typeface="Times New Roman" pitchFamily="18" charset="0"/>
              </a:defRPr>
            </a:lvl2pPr>
            <a:lvl3pPr marL="1579563" defTabSz="908050">
              <a:defRPr sz="2400">
                <a:solidFill>
                  <a:schemeClr val="tx1"/>
                </a:solidFill>
                <a:latin typeface="Times New Roman" pitchFamily="18" charset="0"/>
              </a:defRPr>
            </a:lvl3pPr>
            <a:lvl4pPr marL="2032000" defTabSz="908050">
              <a:defRPr sz="2400">
                <a:solidFill>
                  <a:schemeClr val="tx1"/>
                </a:solidFill>
                <a:latin typeface="Times New Roman" pitchFamily="18" charset="0"/>
              </a:defRPr>
            </a:lvl4pPr>
            <a:lvl5pPr marL="2479675" defTabSz="908050">
              <a:defRPr sz="2400">
                <a:solidFill>
                  <a:schemeClr val="tx1"/>
                </a:solidFill>
                <a:latin typeface="Times New Roman" pitchFamily="18" charset="0"/>
              </a:defRPr>
            </a:lvl5pPr>
            <a:lvl6pPr marL="2936875" defTabSz="908050" eaLnBrk="0" fontAlgn="base" hangingPunct="0">
              <a:spcBef>
                <a:spcPct val="0"/>
              </a:spcBef>
              <a:spcAft>
                <a:spcPct val="0"/>
              </a:spcAft>
              <a:defRPr sz="2400">
                <a:solidFill>
                  <a:schemeClr val="tx1"/>
                </a:solidFill>
                <a:latin typeface="Times New Roman" pitchFamily="18" charset="0"/>
              </a:defRPr>
            </a:lvl6pPr>
            <a:lvl7pPr marL="3394075" defTabSz="908050" eaLnBrk="0" fontAlgn="base" hangingPunct="0">
              <a:spcBef>
                <a:spcPct val="0"/>
              </a:spcBef>
              <a:spcAft>
                <a:spcPct val="0"/>
              </a:spcAft>
              <a:defRPr sz="2400">
                <a:solidFill>
                  <a:schemeClr val="tx1"/>
                </a:solidFill>
                <a:latin typeface="Times New Roman" pitchFamily="18" charset="0"/>
              </a:defRPr>
            </a:lvl7pPr>
            <a:lvl8pPr marL="3851275" defTabSz="908050" eaLnBrk="0" fontAlgn="base" hangingPunct="0">
              <a:spcBef>
                <a:spcPct val="0"/>
              </a:spcBef>
              <a:spcAft>
                <a:spcPct val="0"/>
              </a:spcAft>
              <a:defRPr sz="2400">
                <a:solidFill>
                  <a:schemeClr val="tx1"/>
                </a:solidFill>
                <a:latin typeface="Times New Roman" pitchFamily="18" charset="0"/>
              </a:defRPr>
            </a:lvl8pPr>
            <a:lvl9pPr marL="4308475" defTabSz="908050" eaLnBrk="0" fontAlgn="base" hangingPunct="0">
              <a:spcBef>
                <a:spcPct val="0"/>
              </a:spcBef>
              <a:spcAft>
                <a:spcPct val="0"/>
              </a:spcAft>
              <a:defRPr sz="2400">
                <a:solidFill>
                  <a:schemeClr val="tx1"/>
                </a:solidFill>
                <a:latin typeface="Times New Roman" pitchFamily="18" charset="0"/>
              </a:defRPr>
            </a:lvl9pPr>
          </a:lstStyle>
          <a:p>
            <a:r>
              <a:rPr lang="en-US" sz="3600">
                <a:solidFill>
                  <a:srgbClr val="000066"/>
                </a:solidFill>
                <a:latin typeface="Arial" charset="0"/>
              </a:rPr>
              <a:t>Acknowledgments (Arial, 36 points, bold)</a:t>
            </a:r>
          </a:p>
          <a:p>
            <a:pPr algn="just">
              <a:spcBef>
                <a:spcPts val="1200"/>
              </a:spcBef>
            </a:pPr>
            <a:r>
              <a:rPr lang="en-US" sz="3200">
                <a:latin typeface="Arial" charset="0"/>
              </a:rPr>
              <a:t>	In this template, acknowledgments are set in Arial, 32 points. Try to keep the acknowledgments to one or two lines.</a:t>
            </a:r>
          </a:p>
        </p:txBody>
      </p:sp>
      <p:sp>
        <p:nvSpPr>
          <p:cNvPr id="2144" name="Text Box 96"/>
          <p:cNvSpPr txBox="1">
            <a:spLocks noChangeArrowheads="1"/>
          </p:cNvSpPr>
          <p:nvPr/>
        </p:nvSpPr>
        <p:spPr bwMode="auto">
          <a:xfrm>
            <a:off x="3086101" y="3075653"/>
            <a:ext cx="23345774" cy="2861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19070" tIns="45267" rIns="419070" bIns="45267">
            <a:spAutoFit/>
          </a:bodyPr>
          <a:lstStyle>
            <a:lvl1pPr defTabSz="908050">
              <a:defRPr sz="2400">
                <a:solidFill>
                  <a:schemeClr val="tx1"/>
                </a:solidFill>
                <a:latin typeface="Times New Roman" pitchFamily="18" charset="0"/>
              </a:defRPr>
            </a:lvl1pPr>
            <a:lvl2pPr marL="460375" defTabSz="908050">
              <a:defRPr sz="2400">
                <a:solidFill>
                  <a:schemeClr val="tx1"/>
                </a:solidFill>
                <a:latin typeface="Times New Roman" pitchFamily="18" charset="0"/>
              </a:defRPr>
            </a:lvl2pPr>
            <a:lvl3pPr marL="908050" defTabSz="908050">
              <a:defRPr sz="2400">
                <a:solidFill>
                  <a:schemeClr val="tx1"/>
                </a:solidFill>
                <a:latin typeface="Times New Roman" pitchFamily="18" charset="0"/>
              </a:defRPr>
            </a:lvl3pPr>
            <a:lvl4pPr marL="1370013" defTabSz="908050">
              <a:defRPr sz="2400">
                <a:solidFill>
                  <a:schemeClr val="tx1"/>
                </a:solidFill>
                <a:latin typeface="Times New Roman" pitchFamily="18" charset="0"/>
              </a:defRPr>
            </a:lvl4pPr>
            <a:lvl5pPr marL="1803400" defTabSz="908050">
              <a:defRPr sz="2400">
                <a:solidFill>
                  <a:schemeClr val="tx1"/>
                </a:solidFill>
                <a:latin typeface="Times New Roman" pitchFamily="18" charset="0"/>
              </a:defRPr>
            </a:lvl5pPr>
            <a:lvl6pPr marL="2260600" defTabSz="908050" eaLnBrk="0" fontAlgn="base" hangingPunct="0">
              <a:spcBef>
                <a:spcPct val="0"/>
              </a:spcBef>
              <a:spcAft>
                <a:spcPct val="0"/>
              </a:spcAft>
              <a:defRPr sz="2400">
                <a:solidFill>
                  <a:schemeClr val="tx1"/>
                </a:solidFill>
                <a:latin typeface="Times New Roman" pitchFamily="18" charset="0"/>
              </a:defRPr>
            </a:lvl6pPr>
            <a:lvl7pPr marL="2717800" defTabSz="908050" eaLnBrk="0" fontAlgn="base" hangingPunct="0">
              <a:spcBef>
                <a:spcPct val="0"/>
              </a:spcBef>
              <a:spcAft>
                <a:spcPct val="0"/>
              </a:spcAft>
              <a:defRPr sz="2400">
                <a:solidFill>
                  <a:schemeClr val="tx1"/>
                </a:solidFill>
                <a:latin typeface="Times New Roman" pitchFamily="18" charset="0"/>
              </a:defRPr>
            </a:lvl7pPr>
            <a:lvl8pPr marL="3175000" defTabSz="908050" eaLnBrk="0" fontAlgn="base" hangingPunct="0">
              <a:spcBef>
                <a:spcPct val="0"/>
              </a:spcBef>
              <a:spcAft>
                <a:spcPct val="0"/>
              </a:spcAft>
              <a:defRPr sz="2400">
                <a:solidFill>
                  <a:schemeClr val="tx1"/>
                </a:solidFill>
                <a:latin typeface="Times New Roman" pitchFamily="18" charset="0"/>
              </a:defRPr>
            </a:lvl8pPr>
            <a:lvl9pPr marL="3632200" defTabSz="908050" eaLnBrk="0" fontAlgn="base" hangingPunct="0">
              <a:spcBef>
                <a:spcPct val="0"/>
              </a:spcBef>
              <a:spcAft>
                <a:spcPct val="0"/>
              </a:spcAft>
              <a:defRPr sz="2400">
                <a:solidFill>
                  <a:schemeClr val="tx1"/>
                </a:solidFill>
                <a:latin typeface="Times New Roman" pitchFamily="18" charset="0"/>
              </a:defRPr>
            </a:lvl9pPr>
          </a:lstStyle>
          <a:p>
            <a:pPr algn="ctr"/>
            <a:r>
              <a:rPr lang="en-GB" sz="3600" dirty="0">
                <a:latin typeface="+mj-lt"/>
              </a:rPr>
              <a:t>Matthew Benson*, Karen </a:t>
            </a:r>
            <a:r>
              <a:rPr lang="en-GB" sz="3600" dirty="0" err="1">
                <a:latin typeface="+mj-lt"/>
              </a:rPr>
              <a:t>Soegaard</a:t>
            </a:r>
            <a:r>
              <a:rPr lang="en-GB" sz="3600" dirty="0">
                <a:latin typeface="+mj-lt"/>
              </a:rPr>
              <a:t>*, Angela Lee*, Alison </a:t>
            </a:r>
            <a:r>
              <a:rPr lang="en-GB" sz="3600" dirty="0" smtClean="0">
                <a:latin typeface="+mj-lt"/>
              </a:rPr>
              <a:t>Howarth**, </a:t>
            </a:r>
            <a:r>
              <a:rPr lang="en-GB" sz="3600" dirty="0" err="1" smtClean="0"/>
              <a:t>Dilair</a:t>
            </a:r>
            <a:r>
              <a:rPr lang="en-GB" sz="3600" dirty="0" smtClean="0"/>
              <a:t> </a:t>
            </a:r>
            <a:r>
              <a:rPr lang="en-GB" sz="3600" dirty="0" err="1" smtClean="0"/>
              <a:t>Banan</a:t>
            </a:r>
            <a:r>
              <a:rPr lang="en-GB" sz="3600" dirty="0" smtClean="0"/>
              <a:t>***,</a:t>
            </a:r>
            <a:r>
              <a:rPr lang="en-GB" sz="3600" dirty="0" smtClean="0">
                <a:latin typeface="+mj-lt"/>
              </a:rPr>
              <a:t> </a:t>
            </a:r>
            <a:r>
              <a:rPr lang="en-GB" sz="3600" dirty="0">
                <a:latin typeface="+mj-lt"/>
              </a:rPr>
              <a:t>Daniel </a:t>
            </a:r>
            <a:r>
              <a:rPr lang="en-GB" sz="3600" dirty="0" err="1" smtClean="0">
                <a:latin typeface="+mj-lt"/>
              </a:rPr>
              <a:t>Ebner</a:t>
            </a:r>
            <a:r>
              <a:rPr lang="en-GB" sz="3600" dirty="0" smtClean="0">
                <a:latin typeface="+mj-lt"/>
              </a:rPr>
              <a:t>**, </a:t>
            </a:r>
            <a:r>
              <a:rPr lang="en-GB" sz="3600" dirty="0">
                <a:latin typeface="+mj-lt"/>
              </a:rPr>
              <a:t>and </a:t>
            </a:r>
            <a:r>
              <a:rPr lang="en-GB" sz="3600" dirty="0" err="1" smtClean="0">
                <a:latin typeface="+mj-lt"/>
              </a:rPr>
              <a:t>Shoumo</a:t>
            </a:r>
            <a:r>
              <a:rPr lang="en-GB" sz="3600" dirty="0" smtClean="0">
                <a:latin typeface="+mj-lt"/>
              </a:rPr>
              <a:t> Bhattacharya</a:t>
            </a:r>
            <a:r>
              <a:rPr lang="en-GB" sz="3600" dirty="0">
                <a:latin typeface="+mj-lt"/>
              </a:rPr>
              <a:t>*.</a:t>
            </a:r>
          </a:p>
          <a:p>
            <a:pPr algn="ctr"/>
            <a:r>
              <a:rPr lang="en-GB" sz="3600" dirty="0" smtClean="0">
                <a:latin typeface="+mj-lt"/>
              </a:rPr>
              <a:t>*Radcliffe Department of Medicine, Division of </a:t>
            </a:r>
            <a:r>
              <a:rPr lang="en-GB" sz="3600" dirty="0">
                <a:latin typeface="+mj-lt"/>
              </a:rPr>
              <a:t>Cardiovascular Medicine, </a:t>
            </a:r>
            <a:r>
              <a:rPr lang="en-GB" sz="3600" dirty="0" smtClean="0">
                <a:latin typeface="+mj-lt"/>
              </a:rPr>
              <a:t>University of Oxford</a:t>
            </a:r>
          </a:p>
          <a:p>
            <a:pPr algn="ctr"/>
            <a:r>
              <a:rPr lang="en-GB" sz="3600" baseline="30000" dirty="0" smtClean="0">
                <a:latin typeface="+mj-lt"/>
              </a:rPr>
              <a:t>** </a:t>
            </a:r>
            <a:r>
              <a:rPr lang="en-GB" sz="3600" dirty="0">
                <a:latin typeface="+mj-lt"/>
              </a:rPr>
              <a:t>Target Discovery Institute, </a:t>
            </a:r>
            <a:r>
              <a:rPr lang="en-US" sz="3600" dirty="0" smtClean="0">
                <a:latin typeface="+mj-lt"/>
              </a:rPr>
              <a:t>University of Oxford</a:t>
            </a:r>
          </a:p>
          <a:p>
            <a:pPr algn="ctr"/>
            <a:r>
              <a:rPr lang="en-US" sz="3600" dirty="0" smtClean="0">
                <a:latin typeface="+mj-lt"/>
              </a:rPr>
              <a:t>**</a:t>
            </a:r>
            <a:r>
              <a:rPr lang="en-GB" sz="3600" dirty="0" smtClean="0"/>
              <a:t> *High throughput Genomics Facility, WTCHG, University of Oxford</a:t>
            </a:r>
            <a:endParaRPr lang="en-US" sz="3600" dirty="0">
              <a:latin typeface="+mj-lt"/>
            </a:endParaRPr>
          </a:p>
        </p:txBody>
      </p:sp>
      <p:sp>
        <p:nvSpPr>
          <p:cNvPr id="2051" name="Text Box 3"/>
          <p:cNvSpPr txBox="1">
            <a:spLocks noChangeArrowheads="1"/>
          </p:cNvSpPr>
          <p:nvPr/>
        </p:nvSpPr>
        <p:spPr bwMode="auto">
          <a:xfrm>
            <a:off x="147367" y="6388935"/>
            <a:ext cx="13963650" cy="5154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0" tIns="45267" rIns="228600" bIns="45267">
            <a:spAutoFit/>
          </a:bodyPr>
          <a:lstStyle>
            <a:lvl1pPr defTabSz="908050">
              <a:tabLst>
                <a:tab pos="914400" algn="l"/>
              </a:tabLst>
              <a:defRPr sz="2400">
                <a:solidFill>
                  <a:schemeClr val="tx1"/>
                </a:solidFill>
                <a:latin typeface="Times New Roman" pitchFamily="18" charset="0"/>
              </a:defRPr>
            </a:lvl1pPr>
            <a:lvl2pPr marL="1873250" indent="-441325" defTabSz="908050">
              <a:tabLst>
                <a:tab pos="914400" algn="l"/>
              </a:tabLst>
              <a:defRPr sz="2400">
                <a:solidFill>
                  <a:schemeClr val="tx1"/>
                </a:solidFill>
                <a:latin typeface="Times New Roman" pitchFamily="18" charset="0"/>
              </a:defRPr>
            </a:lvl2pPr>
            <a:lvl3pPr marL="2800350" indent="-447675" defTabSz="908050">
              <a:tabLst>
                <a:tab pos="914400" algn="l"/>
              </a:tabLst>
              <a:defRPr sz="2400">
                <a:solidFill>
                  <a:schemeClr val="tx1"/>
                </a:solidFill>
                <a:latin typeface="Times New Roman" pitchFamily="18" charset="0"/>
              </a:defRPr>
            </a:lvl3pPr>
            <a:lvl4pPr marL="3722688" indent="-447675" defTabSz="908050">
              <a:tabLst>
                <a:tab pos="914400" algn="l"/>
              </a:tabLst>
              <a:defRPr sz="2400">
                <a:solidFill>
                  <a:schemeClr val="tx1"/>
                </a:solidFill>
                <a:latin typeface="Times New Roman" pitchFamily="18" charset="0"/>
              </a:defRPr>
            </a:lvl4pPr>
            <a:lvl5pPr marL="4659313" indent="-461963" defTabSz="908050">
              <a:tabLst>
                <a:tab pos="914400" algn="l"/>
              </a:tabLst>
              <a:defRPr sz="2400">
                <a:solidFill>
                  <a:schemeClr val="tx1"/>
                </a:solidFill>
                <a:latin typeface="Times New Roman" pitchFamily="18" charset="0"/>
              </a:defRPr>
            </a:lvl5pPr>
            <a:lvl6pPr marL="51165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6pPr>
            <a:lvl7pPr marL="55737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7pPr>
            <a:lvl8pPr marL="60309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8pPr>
            <a:lvl9pPr marL="64881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9pPr>
          </a:lstStyle>
          <a:p>
            <a:r>
              <a:rPr lang="en-US" sz="4400" dirty="0" smtClean="0">
                <a:solidFill>
                  <a:srgbClr val="000066"/>
                </a:solidFill>
                <a:latin typeface="Arial" charset="0"/>
              </a:rPr>
              <a:t>Background</a:t>
            </a:r>
            <a:endParaRPr lang="en-US" sz="4400" dirty="0">
              <a:solidFill>
                <a:srgbClr val="000066"/>
              </a:solidFill>
              <a:latin typeface="Arial" charset="0"/>
            </a:endParaRPr>
          </a:p>
          <a:p>
            <a:pPr>
              <a:spcBef>
                <a:spcPct val="25000"/>
              </a:spcBef>
            </a:pPr>
            <a:r>
              <a:rPr lang="en-US" sz="3600" dirty="0">
                <a:latin typeface="Arial" charset="0"/>
              </a:rPr>
              <a:t>	</a:t>
            </a:r>
            <a:r>
              <a:rPr lang="en-GB" dirty="0" smtClean="0">
                <a:latin typeface="Arial" charset="0"/>
              </a:rPr>
              <a:t>The transforming growth factor β (TGFβ) superfamily of proteins, which includes the Bone morphogenetic protein (BMP) subgroup, encompasses a functionally diverse group of glycosylated, extracellular matrix-associated signalling molecules [1].  Fine control of the BMP-signalling process via an intricate mechanism of antagonists, receptor functional regulation and BMP-target gene methylation is fundamental to a wide variety of cellular processes.   Disruption of this control underlies numerous developmental disorders and human diseases including abnormal cardiac development, fibrosis and pulmonary hypertension [2].  Furthermore, maintenance of the fine balance between TGFβ  (increases  cardiac fibrosis) and BMP (decreases cardiac fibrosis) is highly relevant to myocardial homeostasis [3].  We have developed a high-throughput cell-based assay to identify genes which affect the BMP-signalling pathway.  </a:t>
            </a:r>
            <a:endParaRPr lang="en-US" dirty="0">
              <a:solidFill>
                <a:srgbClr val="003399"/>
              </a:solidFill>
              <a:latin typeface="Arial" charset="0"/>
            </a:endParaRPr>
          </a:p>
        </p:txBody>
      </p:sp>
      <p:sp>
        <p:nvSpPr>
          <p:cNvPr id="2286" name="Text Box 238"/>
          <p:cNvSpPr txBox="1">
            <a:spLocks noChangeArrowheads="1"/>
          </p:cNvSpPr>
          <p:nvPr/>
        </p:nvSpPr>
        <p:spPr bwMode="auto">
          <a:xfrm>
            <a:off x="14921052" y="33335449"/>
            <a:ext cx="14339747" cy="37698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228600" tIns="45267" rIns="457200" bIns="457200">
            <a:spAutoFit/>
          </a:bodyPr>
          <a:lstStyle>
            <a:lvl1pPr marL="877888" indent="-877888" defTabSz="908050">
              <a:defRPr sz="2400">
                <a:solidFill>
                  <a:schemeClr val="tx1"/>
                </a:solidFill>
                <a:latin typeface="Times New Roman" pitchFamily="18" charset="0"/>
              </a:defRPr>
            </a:lvl1pPr>
            <a:lvl2pPr marL="1130300" defTabSz="908050">
              <a:defRPr sz="2400">
                <a:solidFill>
                  <a:schemeClr val="tx1"/>
                </a:solidFill>
                <a:latin typeface="Times New Roman" pitchFamily="18" charset="0"/>
              </a:defRPr>
            </a:lvl2pPr>
            <a:lvl3pPr marL="1579563" defTabSz="908050">
              <a:defRPr sz="2400">
                <a:solidFill>
                  <a:schemeClr val="tx1"/>
                </a:solidFill>
                <a:latin typeface="Times New Roman" pitchFamily="18" charset="0"/>
              </a:defRPr>
            </a:lvl3pPr>
            <a:lvl4pPr marL="2032000" defTabSz="908050">
              <a:defRPr sz="2400">
                <a:solidFill>
                  <a:schemeClr val="tx1"/>
                </a:solidFill>
                <a:latin typeface="Times New Roman" pitchFamily="18" charset="0"/>
              </a:defRPr>
            </a:lvl4pPr>
            <a:lvl5pPr marL="2479675" defTabSz="908050">
              <a:defRPr sz="2400">
                <a:solidFill>
                  <a:schemeClr val="tx1"/>
                </a:solidFill>
                <a:latin typeface="Times New Roman" pitchFamily="18" charset="0"/>
              </a:defRPr>
            </a:lvl5pPr>
            <a:lvl6pPr marL="2936875" defTabSz="908050" eaLnBrk="0" fontAlgn="base" hangingPunct="0">
              <a:spcBef>
                <a:spcPct val="0"/>
              </a:spcBef>
              <a:spcAft>
                <a:spcPct val="0"/>
              </a:spcAft>
              <a:defRPr sz="2400">
                <a:solidFill>
                  <a:schemeClr val="tx1"/>
                </a:solidFill>
                <a:latin typeface="Times New Roman" pitchFamily="18" charset="0"/>
              </a:defRPr>
            </a:lvl6pPr>
            <a:lvl7pPr marL="3394075" defTabSz="908050" eaLnBrk="0" fontAlgn="base" hangingPunct="0">
              <a:spcBef>
                <a:spcPct val="0"/>
              </a:spcBef>
              <a:spcAft>
                <a:spcPct val="0"/>
              </a:spcAft>
              <a:defRPr sz="2400">
                <a:solidFill>
                  <a:schemeClr val="tx1"/>
                </a:solidFill>
                <a:latin typeface="Times New Roman" pitchFamily="18" charset="0"/>
              </a:defRPr>
            </a:lvl7pPr>
            <a:lvl8pPr marL="3851275" defTabSz="908050" eaLnBrk="0" fontAlgn="base" hangingPunct="0">
              <a:spcBef>
                <a:spcPct val="0"/>
              </a:spcBef>
              <a:spcAft>
                <a:spcPct val="0"/>
              </a:spcAft>
              <a:defRPr sz="2400">
                <a:solidFill>
                  <a:schemeClr val="tx1"/>
                </a:solidFill>
                <a:latin typeface="Times New Roman" pitchFamily="18" charset="0"/>
              </a:defRPr>
            </a:lvl8pPr>
            <a:lvl9pPr marL="4308475" defTabSz="908050" eaLnBrk="0" fontAlgn="base" hangingPunct="0">
              <a:spcBef>
                <a:spcPct val="0"/>
              </a:spcBef>
              <a:spcAft>
                <a:spcPct val="0"/>
              </a:spcAft>
              <a:defRPr sz="2400">
                <a:solidFill>
                  <a:schemeClr val="tx1"/>
                </a:solidFill>
                <a:latin typeface="Times New Roman" pitchFamily="18" charset="0"/>
              </a:defRPr>
            </a:lvl9pPr>
          </a:lstStyle>
          <a:p>
            <a:r>
              <a:rPr lang="en-US" sz="1800" dirty="0" smtClean="0">
                <a:solidFill>
                  <a:srgbClr val="000066"/>
                </a:solidFill>
                <a:latin typeface="Arial" charset="0"/>
              </a:rPr>
              <a:t>References</a:t>
            </a:r>
          </a:p>
          <a:p>
            <a:r>
              <a:rPr lang="en-GB" sz="1800" dirty="0" smtClean="0"/>
              <a:t>1)  Wu</a:t>
            </a:r>
            <a:r>
              <a:rPr lang="en-GB" sz="1800" dirty="0"/>
              <a:t>, M.Y. and C.S. Hill, </a:t>
            </a:r>
            <a:r>
              <a:rPr lang="en-GB" sz="1800" i="1" dirty="0" err="1"/>
              <a:t>Tgf</a:t>
            </a:r>
            <a:r>
              <a:rPr lang="en-GB" sz="1800" i="1" dirty="0"/>
              <a:t>-beta superfamily </a:t>
            </a:r>
            <a:r>
              <a:rPr lang="en-GB" sz="1800" i="1" dirty="0" err="1"/>
              <a:t>signaling</a:t>
            </a:r>
            <a:r>
              <a:rPr lang="en-GB" sz="1800" i="1" dirty="0"/>
              <a:t> in embryonic development and homeostasis.</a:t>
            </a:r>
            <a:r>
              <a:rPr lang="en-GB" sz="1800" dirty="0"/>
              <a:t> </a:t>
            </a:r>
            <a:r>
              <a:rPr lang="en-GB" sz="1800" dirty="0" err="1"/>
              <a:t>Dev</a:t>
            </a:r>
            <a:r>
              <a:rPr lang="en-GB" sz="1800" dirty="0"/>
              <a:t> Cell, 2009. 16(3): p. 329-43</a:t>
            </a:r>
            <a:r>
              <a:rPr lang="en-GB" sz="1800" dirty="0" smtClean="0"/>
              <a:t>.</a:t>
            </a:r>
          </a:p>
          <a:p>
            <a:pPr marL="342900" indent="-342900">
              <a:buAutoNum type="arabicParenR" startAt="2"/>
            </a:pPr>
            <a:r>
              <a:rPr lang="en-GB" sz="1800" dirty="0" smtClean="0"/>
              <a:t>Walsh</a:t>
            </a:r>
            <a:r>
              <a:rPr lang="en-GB" sz="1800" dirty="0"/>
              <a:t>, D.W., et al., </a:t>
            </a:r>
            <a:r>
              <a:rPr lang="en-GB" sz="1800" i="1" dirty="0"/>
              <a:t>Extracellular BMP-antagonist regulation in development and disease: tied up in knots.</a:t>
            </a:r>
            <a:r>
              <a:rPr lang="en-GB" sz="1800" dirty="0"/>
              <a:t> Trends Cell </a:t>
            </a:r>
            <a:r>
              <a:rPr lang="en-GB" sz="1800" dirty="0" err="1"/>
              <a:t>Biol</a:t>
            </a:r>
            <a:r>
              <a:rPr lang="en-GB" sz="1800" dirty="0"/>
              <a:t>, 2010. 20(5): p. </a:t>
            </a:r>
            <a:r>
              <a:rPr lang="en-GB" sz="1800" dirty="0" smtClean="0"/>
              <a:t>244-56.</a:t>
            </a:r>
          </a:p>
          <a:p>
            <a:pPr marL="342900" indent="-342900">
              <a:buFontTx/>
              <a:buAutoNum type="arabicParenR" startAt="2"/>
            </a:pPr>
            <a:r>
              <a:rPr lang="en-US" sz="1800" dirty="0" err="1" smtClean="0"/>
              <a:t>Zeisberg</a:t>
            </a:r>
            <a:r>
              <a:rPr lang="en-US" sz="1800" dirty="0" smtClean="0"/>
              <a:t>, E.M., et al., </a:t>
            </a:r>
            <a:r>
              <a:rPr lang="en-US" sz="1800" i="1" dirty="0" smtClean="0"/>
              <a:t>Endothelial-to-</a:t>
            </a:r>
            <a:r>
              <a:rPr lang="en-US" sz="1800" i="1" dirty="0" err="1" smtClean="0"/>
              <a:t>mesenchymal</a:t>
            </a:r>
            <a:r>
              <a:rPr lang="en-US" sz="1800" i="1" dirty="0" smtClean="0"/>
              <a:t> transition contributes to cardiac fibrosis.</a:t>
            </a:r>
            <a:r>
              <a:rPr lang="en-US" sz="1800" dirty="0" smtClean="0"/>
              <a:t> Nat Med, 2007. 13(8): p. 952-61.</a:t>
            </a:r>
            <a:endParaRPr lang="en-GB" sz="1800" dirty="0" smtClean="0"/>
          </a:p>
          <a:p>
            <a:pPr marL="0" indent="0"/>
            <a:r>
              <a:rPr lang="en-US" sz="1800" dirty="0" smtClean="0"/>
              <a:t>4)   </a:t>
            </a:r>
            <a:r>
              <a:rPr lang="en-US" sz="1800" dirty="0" err="1" smtClean="0"/>
              <a:t>Sieber</a:t>
            </a:r>
            <a:r>
              <a:rPr lang="en-US" sz="1800" dirty="0"/>
              <a:t>, C., et al., </a:t>
            </a:r>
            <a:r>
              <a:rPr lang="en-US" sz="1800" i="1" dirty="0"/>
              <a:t>Recent advances in BMP receptor signaling.</a:t>
            </a:r>
            <a:r>
              <a:rPr lang="en-US" sz="1800" dirty="0"/>
              <a:t> Cytokine Growth Factor Rev, 2009. 20(5-6): p. 343-55.</a:t>
            </a:r>
            <a:endParaRPr lang="en-GB" sz="1800" dirty="0"/>
          </a:p>
          <a:p>
            <a:pPr marL="342900" indent="-342900">
              <a:buAutoNum type="arabicParenR" startAt="5"/>
            </a:pPr>
            <a:r>
              <a:rPr lang="en-US" sz="1800" dirty="0" err="1" smtClean="0"/>
              <a:t>Korchynskyi</a:t>
            </a:r>
            <a:r>
              <a:rPr lang="en-US" sz="1800" dirty="0"/>
              <a:t>, O. and P. ten </a:t>
            </a:r>
            <a:r>
              <a:rPr lang="en-US" sz="1800" dirty="0" err="1"/>
              <a:t>Dijke</a:t>
            </a:r>
            <a:r>
              <a:rPr lang="en-US" sz="1800" dirty="0"/>
              <a:t>, </a:t>
            </a:r>
            <a:r>
              <a:rPr lang="en-US" sz="1800" i="1" dirty="0"/>
              <a:t>Identification and functional characterization of distinct critically important bone morphogenetic protein-specific response elements in the Id1 promoter.</a:t>
            </a:r>
            <a:r>
              <a:rPr lang="en-US" sz="1800" dirty="0"/>
              <a:t> J </a:t>
            </a:r>
            <a:r>
              <a:rPr lang="en-US" sz="1800" dirty="0" err="1"/>
              <a:t>Biol</a:t>
            </a:r>
            <a:r>
              <a:rPr lang="en-US" sz="1800" dirty="0"/>
              <a:t> </a:t>
            </a:r>
            <a:r>
              <a:rPr lang="en-US" sz="1800" dirty="0" err="1"/>
              <a:t>Chem</a:t>
            </a:r>
            <a:r>
              <a:rPr lang="en-US" sz="1800" dirty="0"/>
              <a:t>, 2002. 277(7): p. 4883-91. </a:t>
            </a:r>
            <a:endParaRPr lang="en-US" sz="1800" dirty="0" smtClean="0"/>
          </a:p>
          <a:p>
            <a:pPr marL="342900" indent="-342900">
              <a:buAutoNum type="arabicParenR" startAt="5"/>
            </a:pPr>
            <a:r>
              <a:rPr lang="en-US" sz="1800" dirty="0"/>
              <a:t>H</a:t>
            </a:r>
            <a:r>
              <a:rPr lang="en-US" sz="1800" dirty="0" smtClean="0"/>
              <a:t>errera</a:t>
            </a:r>
            <a:r>
              <a:rPr lang="en-US" sz="1800" dirty="0"/>
              <a:t>, B. and G.J. Inman, </a:t>
            </a:r>
            <a:r>
              <a:rPr lang="en-US" sz="1800" i="1" dirty="0"/>
              <a:t>A rapid and sensitive bioassay for the simultaneous </a:t>
            </a:r>
            <a:r>
              <a:rPr lang="en-US" sz="1800" i="1" dirty="0" err="1" smtClean="0"/>
              <a:t>measuremnt</a:t>
            </a:r>
            <a:r>
              <a:rPr lang="en-US" sz="1800" i="1" dirty="0" smtClean="0"/>
              <a:t> </a:t>
            </a:r>
            <a:r>
              <a:rPr lang="en-US" sz="1800" i="1" dirty="0"/>
              <a:t>of multiple bone morphogenetic proteins. Identification and quantification of BMP4, BMP6 and BMP9 in bovine and human serum.</a:t>
            </a:r>
            <a:r>
              <a:rPr lang="en-US" sz="1800" dirty="0"/>
              <a:t> BMC Cell </a:t>
            </a:r>
            <a:r>
              <a:rPr lang="en-US" sz="1800" dirty="0" err="1"/>
              <a:t>Biol</a:t>
            </a:r>
            <a:r>
              <a:rPr lang="en-US" sz="1800" dirty="0"/>
              <a:t>, 2009. 10: p. 20. </a:t>
            </a:r>
            <a:endParaRPr lang="en-US" sz="1800" dirty="0" smtClean="0"/>
          </a:p>
          <a:p>
            <a:pPr marL="342900" indent="-342900">
              <a:buFontTx/>
              <a:buAutoNum type="arabicParenR"/>
            </a:pPr>
            <a:endParaRPr lang="en-GB" sz="1600" dirty="0" smtClean="0"/>
          </a:p>
          <a:p>
            <a:r>
              <a:rPr lang="en-US" sz="1600" dirty="0" smtClean="0">
                <a:solidFill>
                  <a:srgbClr val="000066"/>
                </a:solidFill>
                <a:latin typeface="Arial" charset="0"/>
              </a:rPr>
              <a:t> </a:t>
            </a:r>
          </a:p>
        </p:txBody>
      </p:sp>
      <p:sp>
        <p:nvSpPr>
          <p:cNvPr id="2352" name="Text Box 304"/>
          <p:cNvSpPr txBox="1">
            <a:spLocks noChangeArrowheads="1"/>
          </p:cNvSpPr>
          <p:nvPr/>
        </p:nvSpPr>
        <p:spPr bwMode="auto">
          <a:xfrm>
            <a:off x="203200" y="19620842"/>
            <a:ext cx="14717853" cy="1461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2400">
                <a:solidFill>
                  <a:schemeClr val="tx1"/>
                </a:solidFill>
                <a:latin typeface="Times New Roman" pitchFamily="18" charset="0"/>
              </a:defRPr>
            </a:lvl1pPr>
            <a:lvl2pPr marL="1873250" indent="-441325" defTabSz="908050">
              <a:tabLst>
                <a:tab pos="914400" algn="l"/>
              </a:tabLst>
              <a:defRPr sz="2400">
                <a:solidFill>
                  <a:schemeClr val="tx1"/>
                </a:solidFill>
                <a:latin typeface="Times New Roman" pitchFamily="18" charset="0"/>
              </a:defRPr>
            </a:lvl2pPr>
            <a:lvl3pPr marL="2800350" indent="-447675" defTabSz="908050">
              <a:tabLst>
                <a:tab pos="914400" algn="l"/>
              </a:tabLst>
              <a:defRPr sz="2400">
                <a:solidFill>
                  <a:schemeClr val="tx1"/>
                </a:solidFill>
                <a:latin typeface="Times New Roman" pitchFamily="18" charset="0"/>
              </a:defRPr>
            </a:lvl3pPr>
            <a:lvl4pPr marL="3722688" indent="-447675" defTabSz="908050">
              <a:tabLst>
                <a:tab pos="914400" algn="l"/>
              </a:tabLst>
              <a:defRPr sz="2400">
                <a:solidFill>
                  <a:schemeClr val="tx1"/>
                </a:solidFill>
                <a:latin typeface="Times New Roman" pitchFamily="18" charset="0"/>
              </a:defRPr>
            </a:lvl4pPr>
            <a:lvl5pPr marL="4659313" indent="-461963" defTabSz="908050">
              <a:tabLst>
                <a:tab pos="914400" algn="l"/>
              </a:tabLst>
              <a:defRPr sz="2400">
                <a:solidFill>
                  <a:schemeClr val="tx1"/>
                </a:solidFill>
                <a:latin typeface="Times New Roman" pitchFamily="18" charset="0"/>
              </a:defRPr>
            </a:lvl5pPr>
            <a:lvl6pPr marL="51165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6pPr>
            <a:lvl7pPr marL="55737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7pPr>
            <a:lvl8pPr marL="60309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8pPr>
            <a:lvl9pPr marL="64881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9pPr>
          </a:lstStyle>
          <a:p>
            <a:r>
              <a:rPr lang="en-US" sz="4400" dirty="0" smtClean="0">
                <a:solidFill>
                  <a:srgbClr val="000066"/>
                </a:solidFill>
                <a:latin typeface="Arial" charset="0"/>
              </a:rPr>
              <a:t>BMP response of the C2C12 </a:t>
            </a:r>
            <a:r>
              <a:rPr lang="en-US" dirty="0" smtClean="0">
                <a:solidFill>
                  <a:srgbClr val="000066"/>
                </a:solidFill>
                <a:latin typeface="Arial" charset="0"/>
              </a:rPr>
              <a:t>BRE-</a:t>
            </a:r>
            <a:r>
              <a:rPr lang="en-US" dirty="0" err="1" smtClean="0">
                <a:solidFill>
                  <a:srgbClr val="000066"/>
                </a:solidFill>
                <a:latin typeface="Arial" charset="0"/>
              </a:rPr>
              <a:t>luc</a:t>
            </a:r>
            <a:r>
              <a:rPr lang="en-US" sz="4400" dirty="0" smtClean="0">
                <a:solidFill>
                  <a:srgbClr val="000066"/>
                </a:solidFill>
                <a:latin typeface="Arial" charset="0"/>
              </a:rPr>
              <a:t> cell line</a:t>
            </a:r>
          </a:p>
          <a:p>
            <a:pPr>
              <a:spcBef>
                <a:spcPct val="25000"/>
              </a:spcBef>
            </a:pPr>
            <a:r>
              <a:rPr lang="en-US" sz="3600" dirty="0">
                <a:latin typeface="Arial" charset="0"/>
              </a:rPr>
              <a:t>	</a:t>
            </a:r>
            <a:endParaRPr lang="en-US" sz="3600" dirty="0">
              <a:solidFill>
                <a:srgbClr val="003399"/>
              </a:solidFill>
              <a:latin typeface="Arial" charset="0"/>
            </a:endParaRPr>
          </a:p>
        </p:txBody>
      </p:sp>
      <p:sp>
        <p:nvSpPr>
          <p:cNvPr id="2449" name="Text Box 401"/>
          <p:cNvSpPr txBox="1">
            <a:spLocks noChangeArrowheads="1"/>
          </p:cNvSpPr>
          <p:nvPr/>
        </p:nvSpPr>
        <p:spPr bwMode="auto">
          <a:xfrm>
            <a:off x="15255885" y="28910293"/>
            <a:ext cx="13376265" cy="3923236"/>
          </a:xfrm>
          <a:prstGeom prst="rect">
            <a:avLst/>
          </a:prstGeom>
          <a:solidFill>
            <a:schemeClr val="bg1"/>
          </a:solidFill>
          <a:ln>
            <a:noFill/>
          </a:ln>
          <a:effectLst/>
        </p:spPr>
        <p:txBody>
          <a:bodyPr wrap="square" lIns="228600" tIns="45267" rIns="457200" bIns="45267">
            <a:spAutoFit/>
          </a:bodyPr>
          <a:lstStyle>
            <a:lvl1pPr defTabSz="908050">
              <a:tabLst>
                <a:tab pos="914400" algn="l"/>
              </a:tabLst>
              <a:defRPr sz="2400">
                <a:solidFill>
                  <a:schemeClr val="tx1"/>
                </a:solidFill>
                <a:latin typeface="Times New Roman" pitchFamily="18" charset="0"/>
              </a:defRPr>
            </a:lvl1pPr>
            <a:lvl2pPr marL="1873250" indent="-441325" defTabSz="908050">
              <a:tabLst>
                <a:tab pos="914400" algn="l"/>
              </a:tabLst>
              <a:defRPr sz="2400">
                <a:solidFill>
                  <a:schemeClr val="tx1"/>
                </a:solidFill>
                <a:latin typeface="Times New Roman" pitchFamily="18" charset="0"/>
              </a:defRPr>
            </a:lvl2pPr>
            <a:lvl3pPr marL="2800350" indent="-447675" defTabSz="908050">
              <a:tabLst>
                <a:tab pos="914400" algn="l"/>
              </a:tabLst>
              <a:defRPr sz="2400">
                <a:solidFill>
                  <a:schemeClr val="tx1"/>
                </a:solidFill>
                <a:latin typeface="Times New Roman" pitchFamily="18" charset="0"/>
              </a:defRPr>
            </a:lvl3pPr>
            <a:lvl4pPr marL="3722688" indent="-447675" defTabSz="908050">
              <a:tabLst>
                <a:tab pos="914400" algn="l"/>
              </a:tabLst>
              <a:defRPr sz="2400">
                <a:solidFill>
                  <a:schemeClr val="tx1"/>
                </a:solidFill>
                <a:latin typeface="Times New Roman" pitchFamily="18" charset="0"/>
              </a:defRPr>
            </a:lvl4pPr>
            <a:lvl5pPr marL="4659313" indent="-461963" defTabSz="908050">
              <a:tabLst>
                <a:tab pos="914400" algn="l"/>
              </a:tabLst>
              <a:defRPr sz="2400">
                <a:solidFill>
                  <a:schemeClr val="tx1"/>
                </a:solidFill>
                <a:latin typeface="Times New Roman" pitchFamily="18" charset="0"/>
              </a:defRPr>
            </a:lvl5pPr>
            <a:lvl6pPr marL="51165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6pPr>
            <a:lvl7pPr marL="55737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7pPr>
            <a:lvl8pPr marL="60309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8pPr>
            <a:lvl9pPr marL="64881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9pPr>
          </a:lstStyle>
          <a:p>
            <a:r>
              <a:rPr lang="en-US" sz="4400" dirty="0" smtClean="0">
                <a:solidFill>
                  <a:srgbClr val="000066"/>
                </a:solidFill>
                <a:latin typeface="Arial" charset="0"/>
              </a:rPr>
              <a:t>Conclusion</a:t>
            </a:r>
            <a:endParaRPr lang="en-US" sz="4400" dirty="0">
              <a:solidFill>
                <a:srgbClr val="000066"/>
              </a:solidFill>
              <a:latin typeface="Arial" charset="0"/>
            </a:endParaRPr>
          </a:p>
          <a:p>
            <a:pPr>
              <a:spcBef>
                <a:spcPct val="25000"/>
              </a:spcBef>
            </a:pPr>
            <a:r>
              <a:rPr lang="en-US" sz="3600" b="0" dirty="0">
                <a:latin typeface="Arial" charset="0"/>
              </a:rPr>
              <a:t>	</a:t>
            </a:r>
            <a:r>
              <a:rPr lang="en-US" sz="3200" dirty="0" smtClean="0">
                <a:latin typeface="Arial" charset="0"/>
              </a:rPr>
              <a:t>We have developed a cell-based high throughput assay capable of identifying specific gene modulators of BMP </a:t>
            </a:r>
            <a:r>
              <a:rPr lang="en-US" sz="3200" dirty="0" err="1" smtClean="0">
                <a:latin typeface="Arial" charset="0"/>
              </a:rPr>
              <a:t>signalling</a:t>
            </a:r>
            <a:r>
              <a:rPr lang="en-US" sz="3200" dirty="0" smtClean="0">
                <a:latin typeface="Arial" charset="0"/>
              </a:rPr>
              <a:t>.  After screening </a:t>
            </a:r>
            <a:r>
              <a:rPr lang="en-GB" sz="3200" dirty="0" smtClean="0">
                <a:latin typeface="Arial" charset="0"/>
              </a:rPr>
              <a:t>clinically relevant </a:t>
            </a:r>
            <a:r>
              <a:rPr lang="en-GB" sz="3200" dirty="0" err="1" smtClean="0">
                <a:latin typeface="Arial" charset="0"/>
              </a:rPr>
              <a:t>siRNAs</a:t>
            </a:r>
            <a:r>
              <a:rPr lang="en-GB" sz="3200" dirty="0" smtClean="0">
                <a:latin typeface="Arial" charset="0"/>
              </a:rPr>
              <a:t> (9968 genes), we have identified several promising targets for future investigation</a:t>
            </a:r>
            <a:r>
              <a:rPr lang="en-US" sz="3200" dirty="0" smtClean="0">
                <a:latin typeface="Arial" charset="0"/>
              </a:rPr>
              <a:t> that could provide novel insights into the role of BMP in fibrosis and pulmonary artery hypertension.</a:t>
            </a:r>
            <a:endParaRPr lang="en-US" sz="3200" dirty="0">
              <a:solidFill>
                <a:srgbClr val="003399"/>
              </a:solidFill>
              <a:latin typeface="Arial" charset="0"/>
            </a:endParaRPr>
          </a:p>
        </p:txBody>
      </p:sp>
      <p:sp>
        <p:nvSpPr>
          <p:cNvPr id="2450" name="Text Box 402"/>
          <p:cNvSpPr txBox="1">
            <a:spLocks noChangeArrowheads="1"/>
          </p:cNvSpPr>
          <p:nvPr/>
        </p:nvSpPr>
        <p:spPr bwMode="auto">
          <a:xfrm>
            <a:off x="15231755" y="6388935"/>
            <a:ext cx="13963650" cy="1691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228600" tIns="45267" rIns="457200" bIns="45267">
            <a:spAutoFit/>
          </a:bodyPr>
          <a:lstStyle>
            <a:lvl1pPr defTabSz="908050">
              <a:tabLst>
                <a:tab pos="914400" algn="l"/>
              </a:tabLst>
              <a:defRPr sz="2400">
                <a:solidFill>
                  <a:schemeClr val="tx1"/>
                </a:solidFill>
                <a:latin typeface="Times New Roman" pitchFamily="18" charset="0"/>
              </a:defRPr>
            </a:lvl1pPr>
            <a:lvl2pPr marL="1873250" indent="-441325" defTabSz="908050">
              <a:tabLst>
                <a:tab pos="914400" algn="l"/>
              </a:tabLst>
              <a:defRPr sz="2400">
                <a:solidFill>
                  <a:schemeClr val="tx1"/>
                </a:solidFill>
                <a:latin typeface="Times New Roman" pitchFamily="18" charset="0"/>
              </a:defRPr>
            </a:lvl2pPr>
            <a:lvl3pPr marL="2800350" indent="-447675" defTabSz="908050">
              <a:tabLst>
                <a:tab pos="914400" algn="l"/>
              </a:tabLst>
              <a:defRPr sz="2400">
                <a:solidFill>
                  <a:schemeClr val="tx1"/>
                </a:solidFill>
                <a:latin typeface="Times New Roman" pitchFamily="18" charset="0"/>
              </a:defRPr>
            </a:lvl3pPr>
            <a:lvl4pPr marL="3722688" indent="-447675" defTabSz="908050">
              <a:tabLst>
                <a:tab pos="914400" algn="l"/>
              </a:tabLst>
              <a:defRPr sz="2400">
                <a:solidFill>
                  <a:schemeClr val="tx1"/>
                </a:solidFill>
                <a:latin typeface="Times New Roman" pitchFamily="18" charset="0"/>
              </a:defRPr>
            </a:lvl4pPr>
            <a:lvl5pPr marL="4659313" indent="-461963" defTabSz="908050">
              <a:tabLst>
                <a:tab pos="914400" algn="l"/>
              </a:tabLst>
              <a:defRPr sz="2400">
                <a:solidFill>
                  <a:schemeClr val="tx1"/>
                </a:solidFill>
                <a:latin typeface="Times New Roman" pitchFamily="18" charset="0"/>
              </a:defRPr>
            </a:lvl5pPr>
            <a:lvl6pPr marL="51165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6pPr>
            <a:lvl7pPr marL="55737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7pPr>
            <a:lvl8pPr marL="60309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8pPr>
            <a:lvl9pPr marL="64881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9pPr>
          </a:lstStyle>
          <a:p>
            <a:r>
              <a:rPr lang="en-US" sz="4400" dirty="0" smtClean="0">
                <a:solidFill>
                  <a:srgbClr val="000066"/>
                </a:solidFill>
                <a:latin typeface="Arial" charset="0"/>
              </a:rPr>
              <a:t>High-throughput screening protocols</a:t>
            </a:r>
          </a:p>
          <a:p>
            <a:r>
              <a:rPr lang="en-US" sz="1800" dirty="0">
                <a:latin typeface="Arial" charset="0"/>
              </a:rPr>
              <a:t>	</a:t>
            </a:r>
            <a:r>
              <a:rPr lang="en-GB" sz="2000" dirty="0" smtClean="0">
                <a:latin typeface="Arial" charset="0"/>
              </a:rPr>
              <a:t>To identify novel effectors of, and putative novel drug targets for BMP signalling, using the BRE-</a:t>
            </a:r>
            <a:r>
              <a:rPr lang="en-GB" sz="2000" dirty="0" err="1" smtClean="0">
                <a:latin typeface="Arial" charset="0"/>
              </a:rPr>
              <a:t>luc</a:t>
            </a:r>
            <a:r>
              <a:rPr lang="en-GB" sz="2000" dirty="0" smtClean="0">
                <a:latin typeface="Arial" charset="0"/>
              </a:rPr>
              <a:t> C2C12 cell line we performed large scale </a:t>
            </a:r>
            <a:r>
              <a:rPr lang="en-GB" sz="2000" dirty="0" err="1" smtClean="0">
                <a:latin typeface="Arial" charset="0"/>
              </a:rPr>
              <a:t>RNAi</a:t>
            </a:r>
            <a:r>
              <a:rPr lang="en-GB" sz="2000" dirty="0" smtClean="0">
                <a:latin typeface="Arial" charset="0"/>
              </a:rPr>
              <a:t> cell-based assays (9968 genes)   </a:t>
            </a:r>
            <a:r>
              <a:rPr lang="en-GB" sz="2000" dirty="0" err="1" smtClean="0">
                <a:latin typeface="Arial" charset="0"/>
              </a:rPr>
              <a:t>SiRNA</a:t>
            </a:r>
            <a:r>
              <a:rPr lang="en-GB" sz="2000" dirty="0" smtClean="0">
                <a:latin typeface="Arial" charset="0"/>
              </a:rPr>
              <a:t> inhibitors were chosen from members of the </a:t>
            </a:r>
            <a:r>
              <a:rPr lang="en-GB" sz="2000" dirty="0" err="1" smtClean="0">
                <a:latin typeface="Arial" charset="0"/>
              </a:rPr>
              <a:t>druggable</a:t>
            </a:r>
            <a:r>
              <a:rPr lang="en-GB" sz="2000" dirty="0" smtClean="0">
                <a:latin typeface="Arial" charset="0"/>
              </a:rPr>
              <a:t> genome or potential drug targets (primarily kinases and GPCRs). </a:t>
            </a:r>
            <a:endParaRPr lang="en-US" sz="2000" dirty="0">
              <a:solidFill>
                <a:srgbClr val="003399"/>
              </a:solidFill>
              <a:latin typeface="Arial" charset="0"/>
            </a:endParaRPr>
          </a:p>
        </p:txBody>
      </p:sp>
      <p:pic>
        <p:nvPicPr>
          <p:cNvPr id="2670" name="Picture 622" descr="British Heart Foundatio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436505" y="1349845"/>
            <a:ext cx="2288169" cy="3241504"/>
          </a:xfrm>
          <a:prstGeom prst="rect">
            <a:avLst/>
          </a:prstGeom>
          <a:noFill/>
          <a:extLst>
            <a:ext uri="{909E8E84-426E-40DD-AFC4-6F175D3DCCD1}">
              <a14:hiddenFill xmlns="" xmlns:a14="http://schemas.microsoft.com/office/drawing/2010/main">
                <a:solidFill>
                  <a:srgbClr val="FFFFFF"/>
                </a:solidFill>
              </a14:hiddenFill>
            </a:ext>
          </a:extLst>
        </p:spPr>
      </p:pic>
      <p:pic>
        <p:nvPicPr>
          <p:cNvPr id="115" name="Picture 114" descr="RDM logo with square University logo on left.png.png"/>
          <p:cNvPicPr>
            <a:picLocks noChangeAspect="1"/>
          </p:cNvPicPr>
          <p:nvPr/>
        </p:nvPicPr>
        <p:blipFill>
          <a:blip r:embed="rId5" cstate="print"/>
          <a:srcRect l="26770"/>
          <a:stretch>
            <a:fillRect/>
          </a:stretch>
        </p:blipFill>
        <p:spPr>
          <a:xfrm>
            <a:off x="353961" y="3736703"/>
            <a:ext cx="5446765" cy="1806341"/>
          </a:xfrm>
          <a:prstGeom prst="rect">
            <a:avLst/>
          </a:prstGeom>
        </p:spPr>
      </p:pic>
      <p:pic>
        <p:nvPicPr>
          <p:cNvPr id="2673" name="Picture 625"/>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0800" t="14436" r="19112" b="5778"/>
          <a:stretch/>
        </p:blipFill>
        <p:spPr bwMode="auto">
          <a:xfrm>
            <a:off x="638175" y="1354718"/>
            <a:ext cx="2412364" cy="2402398"/>
          </a:xfrm>
          <a:prstGeom prst="rect">
            <a:avLst/>
          </a:prstGeom>
          <a:noFill/>
          <a:ln>
            <a:noFill/>
          </a:ln>
          <a:effectLst/>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1" name="Title 1"/>
          <p:cNvSpPr txBox="1">
            <a:spLocks/>
          </p:cNvSpPr>
          <p:nvPr/>
        </p:nvSpPr>
        <p:spPr>
          <a:xfrm>
            <a:off x="434335" y="12081734"/>
            <a:ext cx="14055094" cy="706090"/>
          </a:xfrm>
          <a:prstGeom prst="rect">
            <a:avLst/>
          </a:prstGeom>
        </p:spPr>
        <p:txBody>
          <a:bodyPr>
            <a:noAutofit/>
          </a:bodyPr>
          <a:lstStyle>
            <a:lvl1pPr algn="ctr" defTabSz="4351338" rtl="0" eaLnBrk="0" fontAlgn="base" hangingPunct="0">
              <a:spcBef>
                <a:spcPct val="0"/>
              </a:spcBef>
              <a:spcAft>
                <a:spcPct val="0"/>
              </a:spcAft>
              <a:defRPr sz="21200">
                <a:solidFill>
                  <a:schemeClr val="tx2"/>
                </a:solidFill>
                <a:latin typeface="+mj-lt"/>
                <a:ea typeface="+mj-ea"/>
                <a:cs typeface="+mj-cs"/>
              </a:defRPr>
            </a:lvl1pPr>
            <a:lvl2pPr algn="ctr" defTabSz="4351338" rtl="0" eaLnBrk="0" fontAlgn="base" hangingPunct="0">
              <a:spcBef>
                <a:spcPct val="0"/>
              </a:spcBef>
              <a:spcAft>
                <a:spcPct val="0"/>
              </a:spcAft>
              <a:defRPr sz="21200">
                <a:solidFill>
                  <a:schemeClr val="tx2"/>
                </a:solidFill>
                <a:latin typeface="Times New Roman" pitchFamily="18" charset="0"/>
              </a:defRPr>
            </a:lvl2pPr>
            <a:lvl3pPr algn="ctr" defTabSz="4351338" rtl="0" eaLnBrk="0" fontAlgn="base" hangingPunct="0">
              <a:spcBef>
                <a:spcPct val="0"/>
              </a:spcBef>
              <a:spcAft>
                <a:spcPct val="0"/>
              </a:spcAft>
              <a:defRPr sz="21200">
                <a:solidFill>
                  <a:schemeClr val="tx2"/>
                </a:solidFill>
                <a:latin typeface="Times New Roman" pitchFamily="18" charset="0"/>
              </a:defRPr>
            </a:lvl3pPr>
            <a:lvl4pPr algn="ctr" defTabSz="4351338" rtl="0" eaLnBrk="0" fontAlgn="base" hangingPunct="0">
              <a:spcBef>
                <a:spcPct val="0"/>
              </a:spcBef>
              <a:spcAft>
                <a:spcPct val="0"/>
              </a:spcAft>
              <a:defRPr sz="21200">
                <a:solidFill>
                  <a:schemeClr val="tx2"/>
                </a:solidFill>
                <a:latin typeface="Times New Roman" pitchFamily="18" charset="0"/>
              </a:defRPr>
            </a:lvl4pPr>
            <a:lvl5pPr algn="ctr" defTabSz="4351338" rtl="0" eaLnBrk="0" fontAlgn="base" hangingPunct="0">
              <a:spcBef>
                <a:spcPct val="0"/>
              </a:spcBef>
              <a:spcAft>
                <a:spcPct val="0"/>
              </a:spcAft>
              <a:defRPr sz="21200">
                <a:solidFill>
                  <a:schemeClr val="tx2"/>
                </a:solidFill>
                <a:latin typeface="Times New Roman" pitchFamily="18"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a:lstStyle>
          <a:p>
            <a:pPr algn="l"/>
            <a:r>
              <a:rPr lang="en-GB" sz="4400" dirty="0" smtClean="0">
                <a:solidFill>
                  <a:schemeClr val="accent6">
                    <a:lumMod val="50000"/>
                  </a:schemeClr>
                </a:solidFill>
                <a:latin typeface="Arial" pitchFamily="34" charset="0"/>
                <a:cs typeface="Arial" pitchFamily="34" charset="0"/>
              </a:rPr>
              <a:t>Therapeutic targets in the BMP signalling pathway</a:t>
            </a:r>
            <a:endParaRPr lang="en-GB" sz="4400" dirty="0">
              <a:solidFill>
                <a:schemeClr val="accent6">
                  <a:lumMod val="50000"/>
                </a:schemeClr>
              </a:solidFill>
              <a:latin typeface="Arial" pitchFamily="34" charset="0"/>
              <a:cs typeface="Arial" pitchFamily="34" charset="0"/>
            </a:endParaRPr>
          </a:p>
        </p:txBody>
      </p:sp>
      <p:sp>
        <p:nvSpPr>
          <p:cNvPr id="333" name="Rectangle 332"/>
          <p:cNvSpPr/>
          <p:nvPr/>
        </p:nvSpPr>
        <p:spPr>
          <a:xfrm>
            <a:off x="815337" y="18816491"/>
            <a:ext cx="4615837" cy="246221"/>
          </a:xfrm>
          <a:prstGeom prst="rect">
            <a:avLst/>
          </a:prstGeom>
        </p:spPr>
        <p:txBody>
          <a:bodyPr wrap="square">
            <a:spAutoFit/>
          </a:bodyPr>
          <a:lstStyle/>
          <a:p>
            <a:r>
              <a:rPr lang="en-GB" sz="1000" dirty="0" smtClean="0"/>
              <a:t>Adapted from Walsh et al., Trends in Cell Biology, 2010</a:t>
            </a:r>
            <a:endParaRPr lang="en-GB" sz="1000" dirty="0"/>
          </a:p>
        </p:txBody>
      </p:sp>
      <p:sp>
        <p:nvSpPr>
          <p:cNvPr id="3" name="Rectangle 2"/>
          <p:cNvSpPr/>
          <p:nvPr/>
        </p:nvSpPr>
        <p:spPr>
          <a:xfrm>
            <a:off x="7164706" y="13371045"/>
            <a:ext cx="6866126" cy="4524315"/>
          </a:xfrm>
          <a:prstGeom prst="rect">
            <a:avLst/>
          </a:prstGeom>
        </p:spPr>
        <p:txBody>
          <a:bodyPr wrap="square">
            <a:spAutoFit/>
          </a:bodyPr>
          <a:lstStyle/>
          <a:p>
            <a:pPr marL="228600" indent="-228600">
              <a:buAutoNum type="arabicParenR"/>
            </a:pPr>
            <a:r>
              <a:rPr lang="en-GB" sz="1800" dirty="0" smtClean="0">
                <a:solidFill>
                  <a:schemeClr val="tx1"/>
                </a:solidFill>
              </a:rPr>
              <a:t>BMP signalling proceeds initially by </a:t>
            </a:r>
            <a:r>
              <a:rPr lang="en-GB" sz="1800" dirty="0" err="1" smtClean="0">
                <a:solidFill>
                  <a:schemeClr val="tx1"/>
                </a:solidFill>
              </a:rPr>
              <a:t>propeptide</a:t>
            </a:r>
            <a:r>
              <a:rPr lang="en-GB" sz="1800" dirty="0" smtClean="0">
                <a:solidFill>
                  <a:schemeClr val="tx1"/>
                </a:solidFill>
              </a:rPr>
              <a:t> cleavage via </a:t>
            </a:r>
            <a:r>
              <a:rPr lang="en-GB" sz="1800" dirty="0" err="1" smtClean="0">
                <a:solidFill>
                  <a:schemeClr val="tx1"/>
                </a:solidFill>
              </a:rPr>
              <a:t>Furin</a:t>
            </a:r>
            <a:r>
              <a:rPr lang="en-GB" sz="1800" dirty="0" smtClean="0">
                <a:solidFill>
                  <a:schemeClr val="tx1"/>
                </a:solidFill>
              </a:rPr>
              <a:t>/PCSK5.  </a:t>
            </a:r>
          </a:p>
          <a:p>
            <a:pPr marL="228600" indent="-228600">
              <a:buAutoNum type="arabicParenR"/>
            </a:pPr>
            <a:endParaRPr lang="en-GB" sz="1800" dirty="0" smtClean="0">
              <a:solidFill>
                <a:schemeClr val="tx1"/>
              </a:solidFill>
            </a:endParaRPr>
          </a:p>
          <a:p>
            <a:pPr marL="228600" indent="-228600">
              <a:buAutoNum type="arabicParenR"/>
            </a:pPr>
            <a:r>
              <a:rPr lang="en-GB" sz="1800" dirty="0" smtClean="0">
                <a:solidFill>
                  <a:schemeClr val="tx1"/>
                </a:solidFill>
              </a:rPr>
              <a:t>BMP antagonists such as </a:t>
            </a:r>
            <a:r>
              <a:rPr lang="en-GB" sz="1800" dirty="0" err="1" smtClean="0">
                <a:solidFill>
                  <a:schemeClr val="tx1"/>
                </a:solidFill>
              </a:rPr>
              <a:t>chordin</a:t>
            </a:r>
            <a:r>
              <a:rPr lang="en-GB" sz="1800" dirty="0" smtClean="0">
                <a:solidFill>
                  <a:schemeClr val="tx1"/>
                </a:solidFill>
              </a:rPr>
              <a:t>, gremlin, noggin  are also activated by </a:t>
            </a:r>
            <a:r>
              <a:rPr lang="en-GB" sz="1800" dirty="0" err="1" smtClean="0">
                <a:solidFill>
                  <a:schemeClr val="tx1"/>
                </a:solidFill>
              </a:rPr>
              <a:t>propeptide</a:t>
            </a:r>
            <a:r>
              <a:rPr lang="en-GB" sz="1800" dirty="0" smtClean="0">
                <a:solidFill>
                  <a:schemeClr val="tx1"/>
                </a:solidFill>
              </a:rPr>
              <a:t> cleavage (TLL-1). </a:t>
            </a:r>
          </a:p>
          <a:p>
            <a:pPr marL="228600" indent="-228600">
              <a:buAutoNum type="arabicParenR"/>
            </a:pPr>
            <a:endParaRPr lang="en-GB" sz="1800" dirty="0" smtClean="0">
              <a:solidFill>
                <a:schemeClr val="tx1"/>
              </a:solidFill>
            </a:endParaRPr>
          </a:p>
          <a:p>
            <a:pPr marL="228600" indent="-228600">
              <a:buAutoNum type="arabicParenR"/>
            </a:pPr>
            <a:r>
              <a:rPr lang="en-GB" sz="1800" dirty="0" smtClean="0">
                <a:solidFill>
                  <a:schemeClr val="tx1"/>
                </a:solidFill>
              </a:rPr>
              <a:t>BMP binds to receptors on the cell surface causing </a:t>
            </a:r>
            <a:r>
              <a:rPr lang="en-GB" sz="1800" dirty="0" err="1" smtClean="0">
                <a:solidFill>
                  <a:schemeClr val="tx1"/>
                </a:solidFill>
              </a:rPr>
              <a:t>dimerisation</a:t>
            </a:r>
            <a:endParaRPr lang="en-GB" sz="1800" dirty="0" smtClean="0">
              <a:solidFill>
                <a:schemeClr val="tx1"/>
              </a:solidFill>
            </a:endParaRPr>
          </a:p>
          <a:p>
            <a:pPr marL="228600" indent="-228600">
              <a:buAutoNum type="arabicParenR"/>
            </a:pPr>
            <a:endParaRPr lang="en-GB" sz="1800" dirty="0" smtClean="0">
              <a:solidFill>
                <a:schemeClr val="tx1"/>
              </a:solidFill>
            </a:endParaRPr>
          </a:p>
          <a:p>
            <a:pPr marL="228600" indent="-228600">
              <a:buAutoNum type="arabicParenR"/>
            </a:pPr>
            <a:r>
              <a:rPr lang="en-GB" sz="1800" dirty="0" smtClean="0">
                <a:solidFill>
                  <a:schemeClr val="tx1"/>
                </a:solidFill>
              </a:rPr>
              <a:t>Activated BMP receptors phosphorylate SMAD proteins which regulate the potentiation of BMP-signalling via the R-SMADS.  </a:t>
            </a:r>
            <a:r>
              <a:rPr lang="en-GB" sz="1800" dirty="0" err="1" smtClean="0">
                <a:solidFill>
                  <a:schemeClr val="tx1"/>
                </a:solidFill>
              </a:rPr>
              <a:t>Phospho</a:t>
            </a:r>
            <a:r>
              <a:rPr lang="en-GB" sz="1800" dirty="0" smtClean="0">
                <a:solidFill>
                  <a:schemeClr val="tx1"/>
                </a:solidFill>
              </a:rPr>
              <a:t>-SMADS bind to SMAD4 and enter the nucleus </a:t>
            </a:r>
          </a:p>
          <a:p>
            <a:pPr marL="228600" indent="-228600">
              <a:buAutoNum type="arabicParenR"/>
            </a:pPr>
            <a:endParaRPr lang="en-GB" sz="1800" dirty="0">
              <a:solidFill>
                <a:schemeClr val="tx1"/>
              </a:solidFill>
            </a:endParaRPr>
          </a:p>
          <a:p>
            <a:pPr marL="228600" indent="-228600">
              <a:buAutoNum type="arabicParenR"/>
            </a:pPr>
            <a:r>
              <a:rPr lang="en-GB" sz="1800" dirty="0" smtClean="0">
                <a:solidFill>
                  <a:schemeClr val="tx1"/>
                </a:solidFill>
              </a:rPr>
              <a:t>The SMAD-complex enters the nucleus and induces gene expression.</a:t>
            </a:r>
          </a:p>
        </p:txBody>
      </p:sp>
      <p:sp>
        <p:nvSpPr>
          <p:cNvPr id="341" name="TextBox 340"/>
          <p:cNvSpPr txBox="1"/>
          <p:nvPr/>
        </p:nvSpPr>
        <p:spPr>
          <a:xfrm>
            <a:off x="539111" y="20383173"/>
            <a:ext cx="13607419" cy="1631216"/>
          </a:xfrm>
          <a:prstGeom prst="rect">
            <a:avLst/>
          </a:prstGeom>
          <a:noFill/>
        </p:spPr>
        <p:txBody>
          <a:bodyPr wrap="square" rtlCol="0">
            <a:spAutoFit/>
          </a:bodyPr>
          <a:lstStyle/>
          <a:p>
            <a:r>
              <a:rPr lang="en-GB" sz="2000" dirty="0" smtClean="0">
                <a:solidFill>
                  <a:schemeClr val="tx1"/>
                </a:solidFill>
              </a:rPr>
              <a:t>We utilised a BMP-responsive luciferase reporter C2C12 cell line called BRE-</a:t>
            </a:r>
            <a:r>
              <a:rPr lang="en-GB" sz="2000" dirty="0" err="1" smtClean="0">
                <a:solidFill>
                  <a:schemeClr val="tx1"/>
                </a:solidFill>
              </a:rPr>
              <a:t>luc</a:t>
            </a:r>
            <a:r>
              <a:rPr lang="en-GB" sz="2000" dirty="0" smtClean="0">
                <a:solidFill>
                  <a:schemeClr val="tx1"/>
                </a:solidFill>
              </a:rPr>
              <a:t> [5, 6] to identify molecules and </a:t>
            </a:r>
            <a:r>
              <a:rPr lang="en-GB" sz="2000" dirty="0" err="1" smtClean="0">
                <a:solidFill>
                  <a:schemeClr val="tx1"/>
                </a:solidFill>
              </a:rPr>
              <a:t>siRNA</a:t>
            </a:r>
            <a:r>
              <a:rPr lang="en-GB" sz="2000" dirty="0" smtClean="0">
                <a:solidFill>
                  <a:schemeClr val="tx1"/>
                </a:solidFill>
              </a:rPr>
              <a:t> which affected BMP signalling.  </a:t>
            </a:r>
          </a:p>
          <a:p>
            <a:r>
              <a:rPr lang="en-GB" sz="2000" dirty="0" smtClean="0">
                <a:solidFill>
                  <a:schemeClr val="tx1"/>
                </a:solidFill>
              </a:rPr>
              <a:t>BRE contains two copies of the Id1-promoter (−1105/1080) fragment fused to two copies of the Id1- (−1052/−1032) fragment cloned into pGL3 (</a:t>
            </a:r>
            <a:r>
              <a:rPr lang="en-GB" sz="2000" dirty="0" err="1" smtClean="0">
                <a:solidFill>
                  <a:schemeClr val="tx1"/>
                </a:solidFill>
              </a:rPr>
              <a:t>Promega</a:t>
            </a:r>
            <a:r>
              <a:rPr lang="en-GB" sz="2000" dirty="0" smtClean="0">
                <a:solidFill>
                  <a:schemeClr val="tx1"/>
                </a:solidFill>
              </a:rPr>
              <a:t>).  By using a BMP4 concentration which gave 75% of the maximal luciferase output (4ng/ml) we can identify both inhibitors and activators in one screen.</a:t>
            </a:r>
          </a:p>
        </p:txBody>
      </p:sp>
      <p:pic>
        <p:nvPicPr>
          <p:cNvPr id="343" name="Picture 3"/>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23564" r="41457" b="85396"/>
          <a:stretch/>
        </p:blipFill>
        <p:spPr bwMode="auto">
          <a:xfrm>
            <a:off x="1249623" y="23068964"/>
            <a:ext cx="2483317" cy="78780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45" name="Picture 2"/>
          <p:cNvPicPr>
            <a:picLocks noChangeAspect="1" noChangeArrowheads="1"/>
          </p:cNvPicPr>
          <p:nvPr/>
        </p:nvPicPr>
        <p:blipFill>
          <a:blip r:embed="rId8" cstate="print"/>
          <a:srcRect l="15825" t="21810" r="2906" b="9521"/>
          <a:stretch>
            <a:fillRect/>
          </a:stretch>
        </p:blipFill>
        <p:spPr bwMode="auto">
          <a:xfrm>
            <a:off x="5242689" y="22096827"/>
            <a:ext cx="5126122" cy="3248531"/>
          </a:xfrm>
          <a:prstGeom prst="rect">
            <a:avLst/>
          </a:prstGeom>
          <a:noFill/>
          <a:ln w="9525">
            <a:noFill/>
            <a:miter lim="800000"/>
            <a:headEnd/>
            <a:tailEnd/>
          </a:ln>
        </p:spPr>
      </p:pic>
      <p:sp>
        <p:nvSpPr>
          <p:cNvPr id="4" name="Rectangle 3"/>
          <p:cNvSpPr/>
          <p:nvPr/>
        </p:nvSpPr>
        <p:spPr bwMode="auto">
          <a:xfrm>
            <a:off x="1249623" y="23831180"/>
            <a:ext cx="3033418" cy="51738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399"/>
                </a:solidFill>
                <a:effectLst/>
              </a:rPr>
              <a:t>Structure</a:t>
            </a:r>
            <a:r>
              <a:rPr kumimoji="0" lang="en-GB" sz="1400" b="1" i="0" u="none" strike="noStrike" cap="none" normalizeH="0" dirty="0" smtClean="0">
                <a:ln>
                  <a:noFill/>
                </a:ln>
                <a:solidFill>
                  <a:srgbClr val="003399"/>
                </a:solidFill>
                <a:effectLst/>
              </a:rPr>
              <a:t> of the BRE-</a:t>
            </a:r>
            <a:r>
              <a:rPr kumimoji="0" lang="en-GB" sz="1400" b="1" i="0" u="none" strike="noStrike" cap="none" normalizeH="0" dirty="0" err="1" smtClean="0">
                <a:ln>
                  <a:noFill/>
                </a:ln>
                <a:solidFill>
                  <a:srgbClr val="003399"/>
                </a:solidFill>
                <a:effectLst/>
              </a:rPr>
              <a:t>luc</a:t>
            </a:r>
            <a:r>
              <a:rPr lang="en-GB" sz="1400" dirty="0"/>
              <a:t> </a:t>
            </a:r>
            <a:r>
              <a:rPr lang="en-GB" sz="1400" dirty="0" smtClean="0"/>
              <a:t>reporter.  SBE, </a:t>
            </a:r>
            <a:r>
              <a:rPr lang="en-GB" sz="1400" dirty="0" err="1" smtClean="0"/>
              <a:t>Smad</a:t>
            </a:r>
            <a:r>
              <a:rPr lang="en-GB" sz="1400" dirty="0" smtClean="0"/>
              <a:t>-binding element</a:t>
            </a:r>
            <a:endParaRPr kumimoji="0" lang="en-GB" sz="1400" b="1" i="0" u="none" strike="noStrike" cap="none" normalizeH="0" baseline="0" dirty="0" smtClean="0">
              <a:ln>
                <a:noFill/>
              </a:ln>
              <a:solidFill>
                <a:srgbClr val="003399"/>
              </a:solidFill>
              <a:effectLst/>
            </a:endParaRPr>
          </a:p>
        </p:txBody>
      </p:sp>
      <p:sp>
        <p:nvSpPr>
          <p:cNvPr id="347" name="Text Box 304"/>
          <p:cNvSpPr txBox="1">
            <a:spLocks noChangeArrowheads="1"/>
          </p:cNvSpPr>
          <p:nvPr/>
        </p:nvSpPr>
        <p:spPr bwMode="auto">
          <a:xfrm>
            <a:off x="263349" y="25764645"/>
            <a:ext cx="14657704" cy="2138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2400">
                <a:solidFill>
                  <a:schemeClr val="tx1"/>
                </a:solidFill>
                <a:latin typeface="Times New Roman" pitchFamily="18" charset="0"/>
              </a:defRPr>
            </a:lvl1pPr>
            <a:lvl2pPr marL="1873250" indent="-441325" defTabSz="908050">
              <a:tabLst>
                <a:tab pos="914400" algn="l"/>
              </a:tabLst>
              <a:defRPr sz="2400">
                <a:solidFill>
                  <a:schemeClr val="tx1"/>
                </a:solidFill>
                <a:latin typeface="Times New Roman" pitchFamily="18" charset="0"/>
              </a:defRPr>
            </a:lvl2pPr>
            <a:lvl3pPr marL="2800350" indent="-447675" defTabSz="908050">
              <a:tabLst>
                <a:tab pos="914400" algn="l"/>
              </a:tabLst>
              <a:defRPr sz="2400">
                <a:solidFill>
                  <a:schemeClr val="tx1"/>
                </a:solidFill>
                <a:latin typeface="Times New Roman" pitchFamily="18" charset="0"/>
              </a:defRPr>
            </a:lvl3pPr>
            <a:lvl4pPr marL="3722688" indent="-447675" defTabSz="908050">
              <a:tabLst>
                <a:tab pos="914400" algn="l"/>
              </a:tabLst>
              <a:defRPr sz="2400">
                <a:solidFill>
                  <a:schemeClr val="tx1"/>
                </a:solidFill>
                <a:latin typeface="Times New Roman" pitchFamily="18" charset="0"/>
              </a:defRPr>
            </a:lvl4pPr>
            <a:lvl5pPr marL="4659313" indent="-461963" defTabSz="908050">
              <a:tabLst>
                <a:tab pos="914400" algn="l"/>
              </a:tabLst>
              <a:defRPr sz="2400">
                <a:solidFill>
                  <a:schemeClr val="tx1"/>
                </a:solidFill>
                <a:latin typeface="Times New Roman" pitchFamily="18" charset="0"/>
              </a:defRPr>
            </a:lvl5pPr>
            <a:lvl6pPr marL="51165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6pPr>
            <a:lvl7pPr marL="55737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7pPr>
            <a:lvl8pPr marL="60309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8pPr>
            <a:lvl9pPr marL="64881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9pPr>
          </a:lstStyle>
          <a:p>
            <a:r>
              <a:rPr lang="en-US" sz="4400" dirty="0" smtClean="0">
                <a:solidFill>
                  <a:srgbClr val="000066"/>
                </a:solidFill>
                <a:latin typeface="Arial" charset="0"/>
              </a:rPr>
              <a:t>Inhibition of the BRE-</a:t>
            </a:r>
            <a:r>
              <a:rPr lang="en-US" sz="4400" dirty="0" err="1" smtClean="0">
                <a:solidFill>
                  <a:srgbClr val="000066"/>
                </a:solidFill>
                <a:latin typeface="Arial" charset="0"/>
              </a:rPr>
              <a:t>luc</a:t>
            </a:r>
            <a:r>
              <a:rPr lang="en-US" sz="4400" dirty="0" smtClean="0">
                <a:solidFill>
                  <a:srgbClr val="000066"/>
                </a:solidFill>
                <a:latin typeface="Arial" charset="0"/>
              </a:rPr>
              <a:t> reporter activity </a:t>
            </a:r>
          </a:p>
          <a:p>
            <a:r>
              <a:rPr lang="en-US" sz="4400" dirty="0" smtClean="0">
                <a:solidFill>
                  <a:srgbClr val="000066"/>
                </a:solidFill>
                <a:latin typeface="Arial" charset="0"/>
              </a:rPr>
              <a:t>by using SMAD4 </a:t>
            </a:r>
            <a:r>
              <a:rPr lang="en-US" sz="4400" dirty="0" err="1" smtClean="0">
                <a:solidFill>
                  <a:srgbClr val="000066"/>
                </a:solidFill>
                <a:latin typeface="Arial" charset="0"/>
              </a:rPr>
              <a:t>siRNA</a:t>
            </a:r>
            <a:r>
              <a:rPr lang="en-US" sz="4400" dirty="0" smtClean="0">
                <a:solidFill>
                  <a:srgbClr val="000066"/>
                </a:solidFill>
                <a:latin typeface="Arial" charset="0"/>
              </a:rPr>
              <a:t> inhibition</a:t>
            </a:r>
          </a:p>
          <a:p>
            <a:pPr>
              <a:spcBef>
                <a:spcPct val="25000"/>
              </a:spcBef>
            </a:pPr>
            <a:r>
              <a:rPr lang="en-US" sz="3600" dirty="0">
                <a:latin typeface="Arial" charset="0"/>
              </a:rPr>
              <a:t>	</a:t>
            </a:r>
            <a:endParaRPr lang="en-US" sz="3600" dirty="0">
              <a:solidFill>
                <a:srgbClr val="003399"/>
              </a:solidFill>
              <a:latin typeface="Arial" charset="0"/>
            </a:endParaRPr>
          </a:p>
        </p:txBody>
      </p:sp>
      <p:sp>
        <p:nvSpPr>
          <p:cNvPr id="348" name="TextBox 347"/>
          <p:cNvSpPr txBox="1"/>
          <p:nvPr/>
        </p:nvSpPr>
        <p:spPr>
          <a:xfrm>
            <a:off x="539111" y="27241057"/>
            <a:ext cx="13607419" cy="1015663"/>
          </a:xfrm>
          <a:prstGeom prst="rect">
            <a:avLst/>
          </a:prstGeom>
          <a:noFill/>
        </p:spPr>
        <p:txBody>
          <a:bodyPr wrap="square" rtlCol="0">
            <a:spAutoFit/>
          </a:bodyPr>
          <a:lstStyle/>
          <a:p>
            <a:r>
              <a:rPr lang="en-GB" sz="2000" dirty="0" smtClean="0">
                <a:solidFill>
                  <a:schemeClr val="tx1"/>
                </a:solidFill>
              </a:rPr>
              <a:t>Having established the conditions required  for screening we optimised the control conditions required for performing the screen.  The BMP-signalling pathway was inhibited either through treatment by </a:t>
            </a:r>
            <a:r>
              <a:rPr lang="en-GB" sz="2000" dirty="0" err="1" smtClean="0">
                <a:solidFill>
                  <a:schemeClr val="tx1"/>
                </a:solidFill>
              </a:rPr>
              <a:t>siRNA</a:t>
            </a:r>
            <a:r>
              <a:rPr lang="en-GB" sz="2000" dirty="0" smtClean="0">
                <a:solidFill>
                  <a:schemeClr val="tx1"/>
                </a:solidFill>
              </a:rPr>
              <a:t> knockdown of SMAD4.</a:t>
            </a:r>
          </a:p>
        </p:txBody>
      </p:sp>
      <p:pic>
        <p:nvPicPr>
          <p:cNvPr id="437" name="Picture 436"/>
          <p:cNvPicPr>
            <a:picLocks noChangeAspect="1"/>
          </p:cNvPicPr>
          <p:nvPr/>
        </p:nvPicPr>
        <p:blipFill rotWithShape="1">
          <a:blip r:embed="rId2" cstate="print">
            <a:extLst>
              <a:ext uri="{28A0092B-C50C-407E-A947-70E740481C1C}">
                <a14:useLocalDpi xmlns="" xmlns:a14="http://schemas.microsoft.com/office/drawing/2010/main" val="0"/>
              </a:ext>
            </a:extLst>
          </a:blip>
          <a:srcRect t="52777" r="57842" b="28205"/>
          <a:stretch/>
        </p:blipFill>
        <p:spPr>
          <a:xfrm>
            <a:off x="1360009" y="29683795"/>
            <a:ext cx="1803054" cy="1017762"/>
          </a:xfrm>
          <a:prstGeom prst="rect">
            <a:avLst/>
          </a:prstGeom>
        </p:spPr>
      </p:pic>
      <p:pic>
        <p:nvPicPr>
          <p:cNvPr id="438" name="Picture 437"/>
          <p:cNvPicPr>
            <a:picLocks noChangeAspect="1"/>
          </p:cNvPicPr>
          <p:nvPr/>
        </p:nvPicPr>
        <p:blipFill rotWithShape="1">
          <a:blip r:embed="rId3" cstate="print">
            <a:extLst>
              <a:ext uri="{28A0092B-C50C-407E-A947-70E740481C1C}">
                <a14:useLocalDpi xmlns="" xmlns:a14="http://schemas.microsoft.com/office/drawing/2010/main" val="0"/>
              </a:ext>
            </a:extLst>
          </a:blip>
          <a:srcRect l="5104" t="55636" r="52703" b="26908"/>
          <a:stretch/>
        </p:blipFill>
        <p:spPr>
          <a:xfrm>
            <a:off x="1345281" y="30921204"/>
            <a:ext cx="1817782" cy="932054"/>
          </a:xfrm>
          <a:prstGeom prst="rect">
            <a:avLst/>
          </a:prstGeom>
        </p:spPr>
      </p:pic>
      <p:cxnSp>
        <p:nvCxnSpPr>
          <p:cNvPr id="452" name="Straight Connector 451"/>
          <p:cNvCxnSpPr/>
          <p:nvPr/>
        </p:nvCxnSpPr>
        <p:spPr>
          <a:xfrm flipV="1">
            <a:off x="1879187" y="29469540"/>
            <a:ext cx="0" cy="2383718"/>
          </a:xfrm>
          <a:prstGeom prst="line">
            <a:avLst/>
          </a:prstGeom>
          <a:noFill/>
          <a:ln w="9525" cap="flat" cmpd="sng" algn="ctr">
            <a:solidFill>
              <a:srgbClr val="4F81BD">
                <a:shade val="95000"/>
                <a:satMod val="105000"/>
              </a:srgbClr>
            </a:solidFill>
            <a:prstDash val="solid"/>
          </a:ln>
          <a:effectLst/>
        </p:spPr>
      </p:cxnSp>
      <p:cxnSp>
        <p:nvCxnSpPr>
          <p:cNvPr id="454" name="Straight Connector 453"/>
          <p:cNvCxnSpPr/>
          <p:nvPr/>
        </p:nvCxnSpPr>
        <p:spPr>
          <a:xfrm flipV="1">
            <a:off x="2909845" y="29477892"/>
            <a:ext cx="0" cy="2375366"/>
          </a:xfrm>
          <a:prstGeom prst="line">
            <a:avLst/>
          </a:prstGeom>
          <a:noFill/>
          <a:ln w="9525" cap="flat" cmpd="sng" algn="ctr">
            <a:solidFill>
              <a:srgbClr val="4F81BD">
                <a:shade val="95000"/>
                <a:satMod val="105000"/>
              </a:srgbClr>
            </a:solidFill>
            <a:prstDash val="solid"/>
          </a:ln>
          <a:effectLst/>
        </p:spPr>
      </p:cxnSp>
      <p:sp>
        <p:nvSpPr>
          <p:cNvPr id="464" name="TextBox 463"/>
          <p:cNvSpPr txBox="1"/>
          <p:nvPr/>
        </p:nvSpPr>
        <p:spPr>
          <a:xfrm>
            <a:off x="5085397" y="31020865"/>
            <a:ext cx="97494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rPr>
              <a:t>Blot</a:t>
            </a:r>
          </a:p>
          <a:p>
            <a:pPr marL="0" marR="0" lvl="0" indent="0" defTabSz="9144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smtClean="0">
                <a:ln>
                  <a:noFill/>
                </a:ln>
                <a:solidFill>
                  <a:sysClr val="windowText" lastClr="000000"/>
                </a:solidFill>
                <a:effectLst/>
                <a:uLnTx/>
                <a:uFillTx/>
              </a:rPr>
              <a:t>β</a:t>
            </a:r>
            <a:r>
              <a:rPr kumimoji="0" lang="en-GB" sz="1600" b="0" i="0" u="none" strike="noStrike" kern="0" cap="none" spc="0" normalizeH="0" baseline="0" noProof="0" dirty="0" smtClean="0">
                <a:ln>
                  <a:noFill/>
                </a:ln>
                <a:solidFill>
                  <a:sysClr val="windowText" lastClr="000000"/>
                </a:solidFill>
                <a:effectLst/>
                <a:uLnTx/>
                <a:uFillTx/>
              </a:rPr>
              <a:t>-tubulin</a:t>
            </a:r>
            <a:endParaRPr kumimoji="0" lang="en-GB" sz="1600" b="0" i="0" u="none" strike="noStrike" kern="0" cap="none" spc="0" normalizeH="0" baseline="0" noProof="0" dirty="0">
              <a:ln>
                <a:noFill/>
              </a:ln>
              <a:solidFill>
                <a:sysClr val="windowText" lastClr="000000"/>
              </a:solidFill>
              <a:effectLst/>
              <a:uLnTx/>
              <a:uFillTx/>
            </a:endParaRPr>
          </a:p>
        </p:txBody>
      </p:sp>
      <p:sp>
        <p:nvSpPr>
          <p:cNvPr id="465" name="TextBox 464"/>
          <p:cNvSpPr txBox="1"/>
          <p:nvPr/>
        </p:nvSpPr>
        <p:spPr>
          <a:xfrm>
            <a:off x="5076134" y="29880321"/>
            <a:ext cx="88998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rPr>
              <a:t>Blot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rPr>
              <a:t>SMAD4</a:t>
            </a:r>
            <a:endParaRPr kumimoji="0" lang="en-GB" sz="1600" b="0" i="0" u="none" strike="noStrike" kern="0" cap="none" spc="0" normalizeH="0" baseline="0" noProof="0" dirty="0">
              <a:ln>
                <a:noFill/>
              </a:ln>
              <a:solidFill>
                <a:sysClr val="windowText" lastClr="000000"/>
              </a:solidFill>
              <a:effectLst/>
              <a:uLnTx/>
              <a:uFillTx/>
            </a:endParaRPr>
          </a:p>
        </p:txBody>
      </p:sp>
      <p:graphicFrame>
        <p:nvGraphicFramePr>
          <p:cNvPr id="477" name="Chart 476"/>
          <p:cNvGraphicFramePr>
            <a:graphicFrameLocks/>
          </p:cNvGraphicFramePr>
          <p:nvPr>
            <p:extLst>
              <p:ext uri="{D42A27DB-BD31-4B8C-83A1-F6EECF244321}">
                <p14:modId xmlns="" xmlns:p14="http://schemas.microsoft.com/office/powerpoint/2010/main" val="1256057496"/>
              </p:ext>
            </p:extLst>
          </p:nvPr>
        </p:nvGraphicFramePr>
        <p:xfrm>
          <a:off x="7961255" y="29463003"/>
          <a:ext cx="3761440" cy="3265716"/>
        </p:xfrm>
        <a:graphic>
          <a:graphicData uri="http://schemas.openxmlformats.org/drawingml/2006/chart">
            <c:chart xmlns:c="http://schemas.openxmlformats.org/drawingml/2006/chart" xmlns:r="http://schemas.openxmlformats.org/officeDocument/2006/relationships" r:id="rId9"/>
          </a:graphicData>
        </a:graphic>
      </p:graphicFrame>
      <p:cxnSp>
        <p:nvCxnSpPr>
          <p:cNvPr id="478" name="Straight Connector 477"/>
          <p:cNvCxnSpPr/>
          <p:nvPr/>
        </p:nvCxnSpPr>
        <p:spPr>
          <a:xfrm flipH="1">
            <a:off x="8879768" y="29773238"/>
            <a:ext cx="1782793" cy="5557"/>
          </a:xfrm>
          <a:prstGeom prst="line">
            <a:avLst/>
          </a:prstGeom>
          <a:noFill/>
          <a:ln w="9525" cap="flat" cmpd="sng" algn="ctr">
            <a:solidFill>
              <a:srgbClr val="4F81BD">
                <a:shade val="95000"/>
                <a:satMod val="105000"/>
              </a:srgbClr>
            </a:solidFill>
            <a:prstDash val="solid"/>
          </a:ln>
          <a:effectLst/>
        </p:spPr>
      </p:cxnSp>
      <p:cxnSp>
        <p:nvCxnSpPr>
          <p:cNvPr id="479" name="Straight Connector 478"/>
          <p:cNvCxnSpPr/>
          <p:nvPr/>
        </p:nvCxnSpPr>
        <p:spPr>
          <a:xfrm>
            <a:off x="8879767" y="29778795"/>
            <a:ext cx="0" cy="72008"/>
          </a:xfrm>
          <a:prstGeom prst="line">
            <a:avLst/>
          </a:prstGeom>
          <a:noFill/>
          <a:ln w="9525" cap="flat" cmpd="sng" algn="ctr">
            <a:solidFill>
              <a:srgbClr val="4F81BD">
                <a:shade val="95000"/>
                <a:satMod val="105000"/>
              </a:srgbClr>
            </a:solidFill>
            <a:prstDash val="solid"/>
          </a:ln>
          <a:effectLst/>
        </p:spPr>
      </p:cxnSp>
      <p:cxnSp>
        <p:nvCxnSpPr>
          <p:cNvPr id="480" name="Straight Connector 479"/>
          <p:cNvCxnSpPr/>
          <p:nvPr/>
        </p:nvCxnSpPr>
        <p:spPr>
          <a:xfrm>
            <a:off x="10668374" y="29770563"/>
            <a:ext cx="0" cy="72008"/>
          </a:xfrm>
          <a:prstGeom prst="line">
            <a:avLst/>
          </a:prstGeom>
          <a:noFill/>
          <a:ln w="9525" cap="flat" cmpd="sng" algn="ctr">
            <a:solidFill>
              <a:srgbClr val="4F81BD">
                <a:shade val="95000"/>
                <a:satMod val="105000"/>
              </a:srgbClr>
            </a:solidFill>
            <a:prstDash val="solid"/>
          </a:ln>
          <a:effectLst/>
        </p:spPr>
      </p:cxnSp>
      <p:sp>
        <p:nvSpPr>
          <p:cNvPr id="6" name="TextBox 5"/>
          <p:cNvSpPr txBox="1"/>
          <p:nvPr/>
        </p:nvSpPr>
        <p:spPr>
          <a:xfrm>
            <a:off x="9457027" y="29521070"/>
            <a:ext cx="614271" cy="246221"/>
          </a:xfrm>
          <a:prstGeom prst="rect">
            <a:avLst/>
          </a:prstGeom>
          <a:noFill/>
        </p:spPr>
        <p:txBody>
          <a:bodyPr wrap="none" rtlCol="0">
            <a:spAutoFit/>
          </a:bodyPr>
          <a:lstStyle/>
          <a:p>
            <a:r>
              <a:rPr lang="en-GB" sz="1000" b="0" dirty="0" smtClean="0">
                <a:solidFill>
                  <a:schemeClr val="tx1"/>
                </a:solidFill>
              </a:rPr>
              <a:t>Z’=0.62</a:t>
            </a:r>
            <a:endParaRPr lang="en-GB" sz="1000" b="0" dirty="0">
              <a:solidFill>
                <a:schemeClr val="tx1"/>
              </a:solidFill>
            </a:endParaRPr>
          </a:p>
        </p:txBody>
      </p:sp>
      <p:sp>
        <p:nvSpPr>
          <p:cNvPr id="11" name="TextBox 10"/>
          <p:cNvSpPr txBox="1"/>
          <p:nvPr/>
        </p:nvSpPr>
        <p:spPr>
          <a:xfrm>
            <a:off x="15184142" y="11543278"/>
            <a:ext cx="12424768" cy="707886"/>
          </a:xfrm>
          <a:prstGeom prst="rect">
            <a:avLst/>
          </a:prstGeom>
          <a:noFill/>
        </p:spPr>
        <p:txBody>
          <a:bodyPr wrap="square" rtlCol="0">
            <a:spAutoFit/>
          </a:bodyPr>
          <a:lstStyle/>
          <a:p>
            <a:r>
              <a:rPr lang="en-GB" sz="2000" dirty="0" smtClean="0"/>
              <a:t>The screening data was analysed using CellHTS2 (</a:t>
            </a:r>
            <a:r>
              <a:rPr lang="en-GB" sz="2000" i="1" dirty="0" smtClean="0"/>
              <a:t>web-cellhts2.dkfz.de)</a:t>
            </a:r>
            <a:r>
              <a:rPr lang="en-GB" sz="2000" dirty="0" smtClean="0"/>
              <a:t>.  </a:t>
            </a:r>
          </a:p>
          <a:p>
            <a:r>
              <a:rPr lang="en-GB" sz="2000" u="sng" dirty="0" smtClean="0"/>
              <a:t>653 </a:t>
            </a:r>
            <a:r>
              <a:rPr lang="en-GB" sz="2000" u="sng" dirty="0" err="1" smtClean="0"/>
              <a:t>siRNAs</a:t>
            </a:r>
            <a:r>
              <a:rPr lang="en-GB" sz="2000" u="sng" dirty="0" smtClean="0"/>
              <a:t> </a:t>
            </a:r>
            <a:r>
              <a:rPr lang="en-GB" sz="2000" dirty="0" smtClean="0"/>
              <a:t>were classified as hits having a B-Score of +/- 3 </a:t>
            </a:r>
            <a:endParaRPr lang="en-GB" sz="2000" dirty="0"/>
          </a:p>
        </p:txBody>
      </p:sp>
      <p:sp>
        <p:nvSpPr>
          <p:cNvPr id="591" name="Text Box 304"/>
          <p:cNvSpPr txBox="1">
            <a:spLocks noChangeArrowheads="1"/>
          </p:cNvSpPr>
          <p:nvPr/>
        </p:nvSpPr>
        <p:spPr bwMode="auto">
          <a:xfrm>
            <a:off x="15135860" y="12428460"/>
            <a:ext cx="14057629" cy="3677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2400">
                <a:solidFill>
                  <a:schemeClr val="tx1"/>
                </a:solidFill>
                <a:latin typeface="Times New Roman" pitchFamily="18" charset="0"/>
              </a:defRPr>
            </a:lvl1pPr>
            <a:lvl2pPr marL="1873250" indent="-441325" defTabSz="908050">
              <a:tabLst>
                <a:tab pos="914400" algn="l"/>
              </a:tabLst>
              <a:defRPr sz="2400">
                <a:solidFill>
                  <a:schemeClr val="tx1"/>
                </a:solidFill>
                <a:latin typeface="Times New Roman" pitchFamily="18" charset="0"/>
              </a:defRPr>
            </a:lvl2pPr>
            <a:lvl3pPr marL="2800350" indent="-447675" defTabSz="908050">
              <a:tabLst>
                <a:tab pos="914400" algn="l"/>
              </a:tabLst>
              <a:defRPr sz="2400">
                <a:solidFill>
                  <a:schemeClr val="tx1"/>
                </a:solidFill>
                <a:latin typeface="Times New Roman" pitchFamily="18" charset="0"/>
              </a:defRPr>
            </a:lvl3pPr>
            <a:lvl4pPr marL="3722688" indent="-447675" defTabSz="908050">
              <a:tabLst>
                <a:tab pos="914400" algn="l"/>
              </a:tabLst>
              <a:defRPr sz="2400">
                <a:solidFill>
                  <a:schemeClr val="tx1"/>
                </a:solidFill>
                <a:latin typeface="Times New Roman" pitchFamily="18" charset="0"/>
              </a:defRPr>
            </a:lvl4pPr>
            <a:lvl5pPr marL="4659313" indent="-461963" defTabSz="908050">
              <a:tabLst>
                <a:tab pos="914400" algn="l"/>
              </a:tabLst>
              <a:defRPr sz="2400">
                <a:solidFill>
                  <a:schemeClr val="tx1"/>
                </a:solidFill>
                <a:latin typeface="Times New Roman" pitchFamily="18" charset="0"/>
              </a:defRPr>
            </a:lvl5pPr>
            <a:lvl6pPr marL="51165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6pPr>
            <a:lvl7pPr marL="55737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7pPr>
            <a:lvl8pPr marL="60309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8pPr>
            <a:lvl9pPr marL="6488113" indent="-461963" defTabSz="908050" eaLnBrk="0" fontAlgn="base" hangingPunct="0">
              <a:spcBef>
                <a:spcPct val="0"/>
              </a:spcBef>
              <a:spcAft>
                <a:spcPct val="0"/>
              </a:spcAft>
              <a:tabLst>
                <a:tab pos="914400" algn="l"/>
              </a:tabLst>
              <a:defRPr sz="2400">
                <a:solidFill>
                  <a:schemeClr val="tx1"/>
                </a:solidFill>
                <a:latin typeface="Times New Roman" pitchFamily="18" charset="0"/>
              </a:defRPr>
            </a:lvl9pPr>
          </a:lstStyle>
          <a:p>
            <a:r>
              <a:rPr lang="en-US" sz="4400" dirty="0" smtClean="0">
                <a:solidFill>
                  <a:srgbClr val="000066"/>
                </a:solidFill>
                <a:latin typeface="Arial" charset="0"/>
              </a:rPr>
              <a:t>Development of a TGF</a:t>
            </a:r>
            <a:r>
              <a:rPr lang="el-GR" sz="4400" dirty="0" smtClean="0">
                <a:solidFill>
                  <a:srgbClr val="000066"/>
                </a:solidFill>
                <a:latin typeface="Arial" charset="0"/>
              </a:rPr>
              <a:t>β</a:t>
            </a:r>
            <a:r>
              <a:rPr lang="en-US" sz="4400" dirty="0" smtClean="0">
                <a:solidFill>
                  <a:srgbClr val="000066"/>
                </a:solidFill>
                <a:latin typeface="Arial" charset="0"/>
              </a:rPr>
              <a:t> luciferase reporter C2C12 cell line to assess off-target effects</a:t>
            </a:r>
          </a:p>
          <a:p>
            <a:r>
              <a:rPr lang="en-US" sz="2000" dirty="0">
                <a:solidFill>
                  <a:srgbClr val="000066"/>
                </a:solidFill>
                <a:latin typeface="Arial" charset="0"/>
              </a:rPr>
              <a:t>	</a:t>
            </a:r>
            <a:r>
              <a:rPr lang="en-US" sz="2000" dirty="0" smtClean="0">
                <a:latin typeface="Arial" charset="0"/>
              </a:rPr>
              <a:t>To confirm that the effects seen on the BRE-</a:t>
            </a:r>
            <a:r>
              <a:rPr lang="en-US" sz="2000" dirty="0" err="1" smtClean="0">
                <a:latin typeface="Arial" charset="0"/>
              </a:rPr>
              <a:t>luc</a:t>
            </a:r>
            <a:r>
              <a:rPr lang="en-US" sz="2000" dirty="0" smtClean="0">
                <a:latin typeface="Arial" charset="0"/>
              </a:rPr>
              <a:t> reporter where A) specific for BMP-</a:t>
            </a:r>
            <a:r>
              <a:rPr lang="en-US" sz="2000" dirty="0" err="1" smtClean="0">
                <a:latin typeface="Arial" charset="0"/>
              </a:rPr>
              <a:t>signalling</a:t>
            </a:r>
            <a:r>
              <a:rPr lang="en-US" sz="2000" dirty="0" smtClean="0">
                <a:latin typeface="Arial" charset="0"/>
              </a:rPr>
              <a:t> and B) not targeting luciferase directly the TGF</a:t>
            </a:r>
            <a:r>
              <a:rPr lang="el-GR" sz="2000" dirty="0" smtClean="0">
                <a:solidFill>
                  <a:srgbClr val="000066"/>
                </a:solidFill>
                <a:latin typeface="Arial" charset="0"/>
              </a:rPr>
              <a:t>β </a:t>
            </a:r>
            <a:r>
              <a:rPr lang="en-US" sz="2000" dirty="0" smtClean="0">
                <a:latin typeface="Arial" charset="0"/>
              </a:rPr>
              <a:t>responsive element from the PAI-1 promoter, CAGA12, was cloned into the same plasmid backbone as the BRE-</a:t>
            </a:r>
            <a:r>
              <a:rPr lang="en-US" sz="2000" dirty="0" err="1" smtClean="0">
                <a:latin typeface="Arial" charset="0"/>
              </a:rPr>
              <a:t>luc</a:t>
            </a:r>
            <a:r>
              <a:rPr lang="en-US" sz="2000" dirty="0" smtClean="0">
                <a:latin typeface="Arial" charset="0"/>
              </a:rPr>
              <a:t> reporter.  This plasmid was then transfected into C2C12 cells together with a plasmid expressing G418 resistance and a stable cell line was produced by multiple rounds of selection using 800ug/ml G418.   </a:t>
            </a:r>
          </a:p>
          <a:p>
            <a:pPr>
              <a:spcBef>
                <a:spcPct val="25000"/>
              </a:spcBef>
            </a:pPr>
            <a:r>
              <a:rPr lang="en-US" sz="3600" dirty="0">
                <a:latin typeface="Arial" charset="0"/>
              </a:rPr>
              <a:t>	</a:t>
            </a:r>
            <a:endParaRPr lang="en-US" sz="3600" dirty="0">
              <a:solidFill>
                <a:srgbClr val="003399"/>
              </a:solidFill>
              <a:latin typeface="Arial" charset="0"/>
            </a:endParaRPr>
          </a:p>
        </p:txBody>
      </p:sp>
      <p:pic>
        <p:nvPicPr>
          <p:cNvPr id="592" name="Picture 2"/>
          <p:cNvPicPr>
            <a:picLocks noChangeAspect="1" noChangeArrowheads="1"/>
          </p:cNvPicPr>
          <p:nvPr/>
        </p:nvPicPr>
        <p:blipFill rotWithShape="1">
          <a:blip r:embed="rId10" cstate="print"/>
          <a:srcRect l="15624" t="19256" r="2782" b="8614"/>
          <a:stretch/>
        </p:blipFill>
        <p:spPr bwMode="auto">
          <a:xfrm>
            <a:off x="22325412" y="15282704"/>
            <a:ext cx="4711244" cy="3123591"/>
          </a:xfrm>
          <a:prstGeom prst="rect">
            <a:avLst/>
          </a:prstGeom>
          <a:noFill/>
          <a:ln w="9525">
            <a:noFill/>
            <a:miter lim="800000"/>
            <a:headEnd/>
            <a:tailEnd/>
          </a:ln>
        </p:spPr>
      </p:pic>
      <p:cxnSp>
        <p:nvCxnSpPr>
          <p:cNvPr id="19" name="Straight Connector 18"/>
          <p:cNvCxnSpPr/>
          <p:nvPr/>
        </p:nvCxnSpPr>
        <p:spPr bwMode="auto">
          <a:xfrm>
            <a:off x="23489057" y="18665761"/>
            <a:ext cx="660118" cy="0"/>
          </a:xfrm>
          <a:prstGeom prst="line">
            <a:avLst/>
          </a:prstGeom>
          <a:solidFill>
            <a:srgbClr val="000066"/>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4149175" y="18473326"/>
            <a:ext cx="2677336" cy="400110"/>
          </a:xfrm>
          <a:prstGeom prst="rect">
            <a:avLst/>
          </a:prstGeom>
          <a:noFill/>
        </p:spPr>
        <p:txBody>
          <a:bodyPr wrap="none" rtlCol="0">
            <a:spAutoFit/>
          </a:bodyPr>
          <a:lstStyle/>
          <a:p>
            <a:r>
              <a:rPr lang="en-GB" sz="2000" dirty="0" smtClean="0">
                <a:solidFill>
                  <a:schemeClr val="tx1"/>
                </a:solidFill>
              </a:rPr>
              <a:t>TGF</a:t>
            </a:r>
            <a:r>
              <a:rPr lang="el-GR" sz="2000" dirty="0" smtClean="0">
                <a:solidFill>
                  <a:schemeClr val="tx1"/>
                </a:solidFill>
              </a:rPr>
              <a:t>β </a:t>
            </a:r>
            <a:r>
              <a:rPr lang="en-GB" sz="2000" dirty="0" smtClean="0">
                <a:solidFill>
                  <a:schemeClr val="tx1"/>
                </a:solidFill>
              </a:rPr>
              <a:t>response (</a:t>
            </a:r>
            <a:r>
              <a:rPr lang="en-GB" sz="2000" dirty="0" err="1" smtClean="0">
                <a:solidFill>
                  <a:schemeClr val="tx1"/>
                </a:solidFill>
              </a:rPr>
              <a:t>uM</a:t>
            </a:r>
            <a:r>
              <a:rPr lang="en-GB" sz="2000" dirty="0" smtClean="0">
                <a:solidFill>
                  <a:schemeClr val="tx1"/>
                </a:solidFill>
              </a:rPr>
              <a:t>)</a:t>
            </a:r>
            <a:endParaRPr lang="en-GB" sz="2000" dirty="0">
              <a:solidFill>
                <a:schemeClr val="tx1"/>
              </a:solidFill>
            </a:endParaRPr>
          </a:p>
        </p:txBody>
      </p:sp>
      <p:cxnSp>
        <p:nvCxnSpPr>
          <p:cNvPr id="22" name="Straight Connector 21"/>
          <p:cNvCxnSpPr/>
          <p:nvPr/>
        </p:nvCxnSpPr>
        <p:spPr bwMode="auto">
          <a:xfrm>
            <a:off x="23492365" y="19052463"/>
            <a:ext cx="648933" cy="0"/>
          </a:xfrm>
          <a:prstGeom prst="line">
            <a:avLst/>
          </a:prstGeom>
          <a:solidFill>
            <a:srgbClr val="000066"/>
          </a:solidFill>
          <a:ln w="9525" cap="flat" cmpd="sng" algn="ctr">
            <a:solidFill>
              <a:schemeClr val="accent6"/>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25" name="TextBox 624"/>
          <p:cNvSpPr txBox="1"/>
          <p:nvPr/>
        </p:nvSpPr>
        <p:spPr>
          <a:xfrm>
            <a:off x="24168418" y="18862922"/>
            <a:ext cx="3033203" cy="400110"/>
          </a:xfrm>
          <a:prstGeom prst="rect">
            <a:avLst/>
          </a:prstGeom>
          <a:noFill/>
        </p:spPr>
        <p:txBody>
          <a:bodyPr wrap="none" rtlCol="0">
            <a:spAutoFit/>
          </a:bodyPr>
          <a:lstStyle/>
          <a:p>
            <a:r>
              <a:rPr lang="en-GB" sz="2000" dirty="0" smtClean="0">
                <a:solidFill>
                  <a:schemeClr val="tx1"/>
                </a:solidFill>
              </a:rPr>
              <a:t>BMP4 response (</a:t>
            </a:r>
            <a:r>
              <a:rPr lang="en-GB" sz="2000" dirty="0" err="1" smtClean="0">
                <a:solidFill>
                  <a:schemeClr val="tx1"/>
                </a:solidFill>
              </a:rPr>
              <a:t>ng</a:t>
            </a:r>
            <a:r>
              <a:rPr lang="en-GB" sz="2000" dirty="0" smtClean="0">
                <a:solidFill>
                  <a:schemeClr val="tx1"/>
                </a:solidFill>
              </a:rPr>
              <a:t>/ml)</a:t>
            </a:r>
            <a:endParaRPr lang="en-GB" sz="2000" dirty="0">
              <a:solidFill>
                <a:schemeClr val="tx1"/>
              </a:solidFill>
            </a:endParaRPr>
          </a:p>
        </p:txBody>
      </p:sp>
      <p:pic>
        <p:nvPicPr>
          <p:cNvPr id="2675" name="Picture 627"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16359" t="6149" r="11751" b="80161"/>
          <a:stretch/>
        </p:blipFill>
        <p:spPr bwMode="auto">
          <a:xfrm>
            <a:off x="16749232" y="16036015"/>
            <a:ext cx="4300354" cy="673873"/>
          </a:xfrm>
          <a:prstGeom prst="rect">
            <a:avLst/>
          </a:prstGeom>
          <a:noFill/>
          <a:extLst>
            <a:ext uri="{909E8E84-426E-40DD-AFC4-6F175D3DCCD1}">
              <a14:hiddenFill xmlns="" xmlns:a14="http://schemas.microsoft.com/office/drawing/2010/main">
                <a:solidFill>
                  <a:srgbClr val="FFFFFF"/>
                </a:solidFill>
              </a14:hiddenFill>
            </a:ext>
          </a:extLst>
        </p:spPr>
      </p:pic>
      <p:sp>
        <p:nvSpPr>
          <p:cNvPr id="627" name="Rectangle 626"/>
          <p:cNvSpPr/>
          <p:nvPr/>
        </p:nvSpPr>
        <p:spPr bwMode="auto">
          <a:xfrm>
            <a:off x="10757858" y="22289446"/>
            <a:ext cx="3033418" cy="286329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r>
              <a:rPr lang="en-GB" sz="1400" dirty="0" smtClean="0"/>
              <a:t>BMP4 dose response of the BRE-</a:t>
            </a:r>
            <a:r>
              <a:rPr lang="en-GB" sz="1400" dirty="0" err="1" smtClean="0"/>
              <a:t>luc</a:t>
            </a:r>
            <a:r>
              <a:rPr lang="en-GB" sz="1400" dirty="0" smtClean="0"/>
              <a:t> C2C12 cell line. </a:t>
            </a:r>
          </a:p>
          <a:p>
            <a:pPr marL="0" marR="0" indent="0" algn="l" defTabSz="908050" rtl="0" eaLnBrk="0" fontAlgn="base" latinLnBrk="0" hangingPunct="0">
              <a:lnSpc>
                <a:spcPct val="100000"/>
              </a:lnSpc>
              <a:spcBef>
                <a:spcPct val="0"/>
              </a:spcBef>
              <a:spcAft>
                <a:spcPct val="0"/>
              </a:spcAft>
              <a:buClrTx/>
              <a:buSzTx/>
              <a:buFontTx/>
              <a:buNone/>
              <a:tabLst/>
            </a:pPr>
            <a:endParaRPr lang="en-GB" sz="1200" dirty="0" smtClean="0"/>
          </a:p>
          <a:p>
            <a:pPr marL="0" marR="0" indent="0" algn="l" defTabSz="908050" rtl="0" eaLnBrk="0" fontAlgn="base" latinLnBrk="0" hangingPunct="0">
              <a:lnSpc>
                <a:spcPct val="100000"/>
              </a:lnSpc>
              <a:spcBef>
                <a:spcPct val="0"/>
              </a:spcBef>
              <a:spcAft>
                <a:spcPct val="0"/>
              </a:spcAft>
              <a:buClrTx/>
              <a:buSzTx/>
              <a:buFontTx/>
              <a:buNone/>
              <a:tabLst/>
            </a:pPr>
            <a:r>
              <a:rPr lang="en-GB" sz="1200" b="0" dirty="0" smtClean="0"/>
              <a:t>5000 cells were grown per well in 96 well plates in DMEM, 10%FCS, 2mM L-Glut, Pen/Strep and 700ug/ml G418.  After 24h the media was changed to low serum media (identical to previous with only 0.1% FCS) containing various doses of BMP4.  After 24h the media was removed, the cells were washed with PBS and 50uL of </a:t>
            </a:r>
            <a:r>
              <a:rPr lang="en-GB" sz="1200" b="0" dirty="0" err="1" smtClean="0"/>
              <a:t>Steadylite</a:t>
            </a:r>
            <a:r>
              <a:rPr lang="en-GB" sz="1200" b="0" dirty="0" smtClean="0"/>
              <a:t> (PE) added.  After a 20min incubation luminescence was read using a BMG </a:t>
            </a:r>
            <a:r>
              <a:rPr lang="en-GB" sz="1200" b="0" dirty="0" err="1" smtClean="0"/>
              <a:t>Polarstar</a:t>
            </a:r>
            <a:r>
              <a:rPr lang="en-GB" sz="1200" b="0" dirty="0" smtClean="0"/>
              <a:t> plate reader.</a:t>
            </a:r>
            <a:endParaRPr kumimoji="0" lang="en-GB" sz="1200" b="0" i="0" u="none" strike="noStrike" cap="none" normalizeH="0" baseline="0" dirty="0" smtClean="0">
              <a:ln>
                <a:noFill/>
              </a:ln>
              <a:solidFill>
                <a:srgbClr val="003399"/>
              </a:solidFill>
              <a:effectLst/>
            </a:endParaRPr>
          </a:p>
        </p:txBody>
      </p:sp>
      <p:sp>
        <p:nvSpPr>
          <p:cNvPr id="628" name="Rectangle 627"/>
          <p:cNvSpPr/>
          <p:nvPr/>
        </p:nvSpPr>
        <p:spPr bwMode="auto">
          <a:xfrm>
            <a:off x="17120184" y="16883351"/>
            <a:ext cx="3467528" cy="25869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399"/>
                </a:solidFill>
                <a:effectLst/>
              </a:rPr>
              <a:t>Structure</a:t>
            </a:r>
            <a:r>
              <a:rPr kumimoji="0" lang="en-GB" sz="1400" b="1" i="0" u="none" strike="noStrike" cap="none" normalizeH="0" dirty="0" smtClean="0">
                <a:ln>
                  <a:noFill/>
                </a:ln>
                <a:solidFill>
                  <a:srgbClr val="003399"/>
                </a:solidFill>
                <a:effectLst/>
              </a:rPr>
              <a:t> of the CAGA12-luc</a:t>
            </a:r>
            <a:r>
              <a:rPr lang="en-GB" sz="1400" dirty="0" smtClean="0"/>
              <a:t> reporter</a:t>
            </a:r>
            <a:endParaRPr kumimoji="0" lang="en-GB" sz="1400" b="1" i="0" u="none" strike="noStrike" cap="none" normalizeH="0" baseline="0" dirty="0" smtClean="0">
              <a:ln>
                <a:noFill/>
              </a:ln>
              <a:solidFill>
                <a:srgbClr val="003399"/>
              </a:solidFill>
              <a:effectLst/>
            </a:endParaRPr>
          </a:p>
        </p:txBody>
      </p:sp>
      <p:sp>
        <p:nvSpPr>
          <p:cNvPr id="25" name="TextBox 24"/>
          <p:cNvSpPr txBox="1"/>
          <p:nvPr/>
        </p:nvSpPr>
        <p:spPr>
          <a:xfrm>
            <a:off x="4870556" y="28473744"/>
            <a:ext cx="1971437" cy="369332"/>
          </a:xfrm>
          <a:prstGeom prst="rect">
            <a:avLst/>
          </a:prstGeom>
          <a:noFill/>
        </p:spPr>
        <p:txBody>
          <a:bodyPr wrap="none" rtlCol="0">
            <a:spAutoFit/>
          </a:bodyPr>
          <a:lstStyle/>
          <a:p>
            <a:r>
              <a:rPr lang="en-GB" sz="1800" dirty="0" err="1" smtClean="0"/>
              <a:t>siRNA</a:t>
            </a:r>
            <a:r>
              <a:rPr lang="en-GB" sz="1800" dirty="0" smtClean="0"/>
              <a:t> inhibition</a:t>
            </a:r>
            <a:endParaRPr lang="en-GB" sz="1800" dirty="0"/>
          </a:p>
        </p:txBody>
      </p:sp>
      <p:sp>
        <p:nvSpPr>
          <p:cNvPr id="632" name="Rectangle 631"/>
          <p:cNvSpPr/>
          <p:nvPr/>
        </p:nvSpPr>
        <p:spPr bwMode="auto">
          <a:xfrm>
            <a:off x="8014046" y="32960816"/>
            <a:ext cx="3500232" cy="27492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8050"/>
            <a:r>
              <a:rPr kumimoji="0" lang="en-GB" sz="1200" b="1" i="0" u="none" strike="noStrike" cap="none" normalizeH="0" baseline="0" dirty="0" smtClean="0">
                <a:ln>
                  <a:noFill/>
                </a:ln>
                <a:solidFill>
                  <a:srgbClr val="003399"/>
                </a:solidFill>
                <a:effectLst/>
                <a:latin typeface="Arial" charset="0"/>
              </a:rPr>
              <a:t>BRE-</a:t>
            </a:r>
            <a:r>
              <a:rPr kumimoji="0" lang="en-GB" sz="1200" b="1" i="0" u="none" strike="noStrike" cap="none" normalizeH="0" baseline="0" dirty="0" err="1" smtClean="0">
                <a:ln>
                  <a:noFill/>
                </a:ln>
                <a:solidFill>
                  <a:srgbClr val="003399"/>
                </a:solidFill>
                <a:effectLst/>
                <a:latin typeface="Arial" charset="0"/>
              </a:rPr>
              <a:t>luc</a:t>
            </a:r>
            <a:r>
              <a:rPr kumimoji="0" lang="en-GB" sz="1200" b="1" i="0" u="none" strike="noStrike" cap="none" normalizeH="0" baseline="0" dirty="0" smtClean="0">
                <a:ln>
                  <a:noFill/>
                </a:ln>
                <a:solidFill>
                  <a:srgbClr val="003399"/>
                </a:solidFill>
                <a:effectLst/>
                <a:latin typeface="Arial" charset="0"/>
              </a:rPr>
              <a:t> </a:t>
            </a:r>
            <a:r>
              <a:rPr kumimoji="0" lang="en-GB" sz="1200" b="1" i="0" u="none" strike="noStrike" cap="none" normalizeH="0" baseline="0" dirty="0" err="1" smtClean="0">
                <a:ln>
                  <a:noFill/>
                </a:ln>
                <a:solidFill>
                  <a:srgbClr val="003399"/>
                </a:solidFill>
                <a:effectLst/>
                <a:latin typeface="Arial" charset="0"/>
              </a:rPr>
              <a:t>luminescense</a:t>
            </a:r>
            <a:r>
              <a:rPr kumimoji="0" lang="en-GB" sz="1200" b="1" i="0" u="none" strike="noStrike" cap="none" normalizeH="0" dirty="0" smtClean="0">
                <a:ln>
                  <a:noFill/>
                </a:ln>
                <a:solidFill>
                  <a:srgbClr val="003399"/>
                </a:solidFill>
                <a:effectLst/>
                <a:latin typeface="Arial" charset="0"/>
              </a:rPr>
              <a:t> is reduced in response to 25nM SMAD4 </a:t>
            </a:r>
            <a:r>
              <a:rPr kumimoji="0" lang="en-GB" sz="1200" b="1" i="0" u="none" strike="noStrike" cap="none" normalizeH="0" dirty="0" err="1" smtClean="0">
                <a:ln>
                  <a:noFill/>
                </a:ln>
                <a:solidFill>
                  <a:srgbClr val="003399"/>
                </a:solidFill>
                <a:effectLst/>
                <a:latin typeface="Arial" charset="0"/>
              </a:rPr>
              <a:t>siRNA</a:t>
            </a:r>
            <a:r>
              <a:rPr kumimoji="0" lang="en-GB" sz="1200" b="1" i="0" u="none" strike="noStrike" cap="none" normalizeH="0" dirty="0" smtClean="0">
                <a:ln>
                  <a:noFill/>
                </a:ln>
                <a:solidFill>
                  <a:srgbClr val="003399"/>
                </a:solidFill>
                <a:effectLst/>
                <a:latin typeface="Arial" charset="0"/>
              </a:rPr>
              <a:t> (</a:t>
            </a:r>
            <a:r>
              <a:rPr kumimoji="0" lang="en-GB" sz="1200" b="1" i="0" u="none" strike="noStrike" cap="none" normalizeH="0" dirty="0" err="1" smtClean="0">
                <a:ln>
                  <a:noFill/>
                </a:ln>
                <a:solidFill>
                  <a:srgbClr val="003399"/>
                </a:solidFill>
                <a:effectLst/>
                <a:latin typeface="Arial" charset="0"/>
              </a:rPr>
              <a:t>Dharmacon</a:t>
            </a:r>
            <a:r>
              <a:rPr kumimoji="0" lang="en-GB" sz="1200" b="0" i="0" u="none" strike="noStrike" cap="none" normalizeH="0" dirty="0" smtClean="0">
                <a:ln>
                  <a:noFill/>
                </a:ln>
                <a:solidFill>
                  <a:srgbClr val="003399"/>
                </a:solidFill>
                <a:effectLst/>
              </a:rPr>
              <a:t>). </a:t>
            </a:r>
          </a:p>
          <a:p>
            <a:pPr defTabSz="908050"/>
            <a:r>
              <a:rPr lang="en-GB" sz="1200" b="0" dirty="0" smtClean="0"/>
              <a:t>2500 cells grown in DMEM, 10%FCS, 2mM L-Glutamine were reverse transfected using 25nM </a:t>
            </a:r>
            <a:r>
              <a:rPr lang="en-GB" sz="1200" b="0" dirty="0" err="1" smtClean="0"/>
              <a:t>siRNA</a:t>
            </a:r>
            <a:r>
              <a:rPr lang="en-GB" sz="1200" b="0" dirty="0" smtClean="0"/>
              <a:t> and 0.1ul/well </a:t>
            </a:r>
            <a:r>
              <a:rPr lang="en-GB" sz="1200" b="0" dirty="0" err="1" smtClean="0"/>
              <a:t>RNAimax</a:t>
            </a:r>
            <a:r>
              <a:rPr lang="en-GB" sz="1200" b="0" dirty="0" smtClean="0"/>
              <a:t> (Life Technologies) and placed into 384 well plates.  After 24h the media was changed to low serum media containing 4ng/ml BMP4.  After 48h the media was removed, the cells were washed with PBS and 25ul of </a:t>
            </a:r>
            <a:r>
              <a:rPr lang="en-GB" sz="1200" b="0" dirty="0" err="1" smtClean="0"/>
              <a:t>Steadylite</a:t>
            </a:r>
            <a:r>
              <a:rPr lang="en-GB" sz="1200" b="0" dirty="0" smtClean="0"/>
              <a:t> (PE) added.  After a 20min incubation luminescence was read using a BMG </a:t>
            </a:r>
            <a:r>
              <a:rPr lang="en-GB" sz="1200" b="0" dirty="0" err="1" smtClean="0"/>
              <a:t>Polarstar</a:t>
            </a:r>
            <a:r>
              <a:rPr lang="en-GB" sz="1200" b="0" dirty="0" smtClean="0"/>
              <a:t> plate reader.  NTC, non target control </a:t>
            </a:r>
            <a:r>
              <a:rPr lang="en-GB" sz="1200" b="0" dirty="0" err="1" smtClean="0"/>
              <a:t>siRNA</a:t>
            </a:r>
            <a:r>
              <a:rPr lang="en-GB" sz="1200" b="0" dirty="0" smtClean="0"/>
              <a:t> (</a:t>
            </a:r>
            <a:r>
              <a:rPr lang="en-GB" sz="1200" b="0" dirty="0" err="1" smtClean="0"/>
              <a:t>Dharmacon</a:t>
            </a:r>
            <a:r>
              <a:rPr lang="en-GB" sz="1200" b="0" dirty="0" smtClean="0"/>
              <a:t>)</a:t>
            </a:r>
            <a:endParaRPr lang="en-GB" sz="1200" b="0" dirty="0"/>
          </a:p>
          <a:p>
            <a:pPr marL="0" marR="0" indent="0" algn="l" defTabSz="90805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003399"/>
              </a:solidFill>
              <a:effectLst/>
              <a:latin typeface="Arial" charset="0"/>
            </a:endParaRPr>
          </a:p>
        </p:txBody>
      </p:sp>
      <p:sp>
        <p:nvSpPr>
          <p:cNvPr id="27" name="Rectangle 26"/>
          <p:cNvSpPr/>
          <p:nvPr/>
        </p:nvSpPr>
        <p:spPr>
          <a:xfrm>
            <a:off x="1141127" y="32774920"/>
            <a:ext cx="4101562" cy="3046988"/>
          </a:xfrm>
          <a:prstGeom prst="rect">
            <a:avLst/>
          </a:prstGeom>
          <a:ln>
            <a:solidFill>
              <a:schemeClr val="tx1"/>
            </a:solidFill>
          </a:ln>
        </p:spPr>
        <p:txBody>
          <a:bodyPr wrap="square">
            <a:spAutoFit/>
          </a:bodyPr>
          <a:lstStyle/>
          <a:p>
            <a:pPr lvl="0" defTabSz="908050"/>
            <a:r>
              <a:rPr lang="en-GB" sz="1200" dirty="0" smtClean="0"/>
              <a:t>Protein levels of SMAD4 are reduced in response to </a:t>
            </a:r>
            <a:r>
              <a:rPr lang="en-GB" sz="1200" dirty="0" err="1" smtClean="0"/>
              <a:t>siRNA</a:t>
            </a:r>
            <a:r>
              <a:rPr lang="en-GB" sz="1200" dirty="0" smtClean="0"/>
              <a:t> treatment.</a:t>
            </a:r>
          </a:p>
          <a:p>
            <a:pPr lvl="0" defTabSz="908050"/>
            <a:r>
              <a:rPr lang="en-GB" sz="1200" b="0" dirty="0" smtClean="0"/>
              <a:t>5000 cells grown in DMEM, 10%FCS, 2mM L-Glutamine were reverse transfected using 25, 12.5 or 5 </a:t>
            </a:r>
            <a:r>
              <a:rPr lang="en-GB" sz="1200" b="0" dirty="0" err="1" smtClean="0"/>
              <a:t>nM</a:t>
            </a:r>
            <a:r>
              <a:rPr lang="en-GB" sz="1200" b="0" dirty="0" smtClean="0"/>
              <a:t> SMAD4 </a:t>
            </a:r>
            <a:r>
              <a:rPr lang="en-GB" sz="1200" b="0" dirty="0" err="1" smtClean="0"/>
              <a:t>siRNA</a:t>
            </a:r>
            <a:r>
              <a:rPr lang="en-GB" sz="1200" b="0" dirty="0" smtClean="0"/>
              <a:t> and 0.05ul/well (A), 0.075ul/well (B), 0.1ul/well (C) or 0.2ul/well (D) of </a:t>
            </a:r>
            <a:r>
              <a:rPr lang="en-GB" sz="1200" b="0" dirty="0" err="1" smtClean="0"/>
              <a:t>Dharmafect</a:t>
            </a:r>
            <a:r>
              <a:rPr lang="en-GB" sz="1200" b="0" dirty="0" smtClean="0"/>
              <a:t> 3 (Thermo) or  </a:t>
            </a:r>
            <a:r>
              <a:rPr lang="en-GB" sz="1200" b="0" dirty="0" err="1" smtClean="0"/>
              <a:t>RNAimax</a:t>
            </a:r>
            <a:r>
              <a:rPr lang="en-GB" sz="1200" b="0" dirty="0" smtClean="0"/>
              <a:t> (Life Technologies).  </a:t>
            </a:r>
          </a:p>
          <a:p>
            <a:pPr lvl="0" defTabSz="908050"/>
            <a:r>
              <a:rPr lang="en-GB" sz="1200" b="0" dirty="0" smtClean="0"/>
              <a:t>(E) represents non target control </a:t>
            </a:r>
            <a:r>
              <a:rPr lang="en-GB" sz="1200" b="0" dirty="0" err="1" smtClean="0"/>
              <a:t>siRNA</a:t>
            </a:r>
            <a:r>
              <a:rPr lang="en-GB" sz="1200" b="0" dirty="0" smtClean="0"/>
              <a:t> (25nM) with 0.2ul/well transfection reagent.  (</a:t>
            </a:r>
            <a:r>
              <a:rPr lang="en-GB" sz="1200" b="0" dirty="0" err="1" smtClean="0"/>
              <a:t>Utr</a:t>
            </a:r>
            <a:r>
              <a:rPr lang="en-GB" sz="1200" b="0" dirty="0" smtClean="0"/>
              <a:t>), </a:t>
            </a:r>
            <a:r>
              <a:rPr lang="en-GB" sz="1200" b="0" dirty="0" err="1" smtClean="0"/>
              <a:t>untransfected</a:t>
            </a:r>
            <a:r>
              <a:rPr lang="en-GB" sz="1200" b="0" dirty="0" smtClean="0"/>
              <a:t> cells</a:t>
            </a:r>
          </a:p>
          <a:p>
            <a:pPr lvl="0" defTabSz="908050"/>
            <a:endParaRPr lang="en-GB" sz="1200" b="0" dirty="0" smtClean="0"/>
          </a:p>
          <a:p>
            <a:pPr lvl="0" defTabSz="908050"/>
            <a:r>
              <a:rPr lang="en-GB" sz="1200" b="0" dirty="0" smtClean="0"/>
              <a:t>After 24h the media was changed to low serum media containing 4ng/ml BMP4.  After 48h the media was removed, the cells were washed with PBS and lysed in 1xLaemmli buffer. 60ug of protein/lane was western blotted for SMAD4.  The blots were stripped and probed for </a:t>
            </a:r>
            <a:r>
              <a:rPr lang="el-GR" sz="1200" b="0" dirty="0" smtClean="0"/>
              <a:t>β-</a:t>
            </a:r>
            <a:r>
              <a:rPr lang="en-GB" sz="1200" b="0" dirty="0" smtClean="0"/>
              <a:t>tubulin</a:t>
            </a:r>
            <a:endParaRPr lang="en-GB" sz="1200" dirty="0"/>
          </a:p>
        </p:txBody>
      </p:sp>
      <p:sp>
        <p:nvSpPr>
          <p:cNvPr id="28" name="TextBox 27"/>
          <p:cNvSpPr txBox="1"/>
          <p:nvPr/>
        </p:nvSpPr>
        <p:spPr>
          <a:xfrm>
            <a:off x="1348071" y="29407713"/>
            <a:ext cx="614271" cy="230832"/>
          </a:xfrm>
          <a:prstGeom prst="rect">
            <a:avLst/>
          </a:prstGeom>
          <a:noFill/>
        </p:spPr>
        <p:txBody>
          <a:bodyPr wrap="none" rtlCol="0">
            <a:spAutoFit/>
          </a:bodyPr>
          <a:lstStyle/>
          <a:p>
            <a:r>
              <a:rPr lang="en-GB" sz="900" dirty="0" smtClean="0"/>
              <a:t>A B C D</a:t>
            </a:r>
            <a:endParaRPr lang="en-GB" sz="900" dirty="0"/>
          </a:p>
        </p:txBody>
      </p:sp>
      <p:sp>
        <p:nvSpPr>
          <p:cNvPr id="636" name="TextBox 635"/>
          <p:cNvSpPr txBox="1"/>
          <p:nvPr/>
        </p:nvSpPr>
        <p:spPr>
          <a:xfrm>
            <a:off x="1804705" y="29407713"/>
            <a:ext cx="614271" cy="230832"/>
          </a:xfrm>
          <a:prstGeom prst="rect">
            <a:avLst/>
          </a:prstGeom>
          <a:noFill/>
        </p:spPr>
        <p:txBody>
          <a:bodyPr wrap="none" rtlCol="0">
            <a:spAutoFit/>
          </a:bodyPr>
          <a:lstStyle/>
          <a:p>
            <a:r>
              <a:rPr lang="en-GB" sz="900" dirty="0" smtClean="0"/>
              <a:t>A B C D</a:t>
            </a:r>
            <a:endParaRPr lang="en-GB" sz="900" dirty="0"/>
          </a:p>
        </p:txBody>
      </p:sp>
      <p:sp>
        <p:nvSpPr>
          <p:cNvPr id="637" name="TextBox 636"/>
          <p:cNvSpPr txBox="1"/>
          <p:nvPr/>
        </p:nvSpPr>
        <p:spPr>
          <a:xfrm>
            <a:off x="2261136" y="29407713"/>
            <a:ext cx="614271" cy="230832"/>
          </a:xfrm>
          <a:prstGeom prst="rect">
            <a:avLst/>
          </a:prstGeom>
          <a:noFill/>
        </p:spPr>
        <p:txBody>
          <a:bodyPr wrap="none" rtlCol="0">
            <a:spAutoFit/>
          </a:bodyPr>
          <a:lstStyle/>
          <a:p>
            <a:r>
              <a:rPr lang="en-GB" sz="900" dirty="0" smtClean="0"/>
              <a:t>A B C D</a:t>
            </a:r>
            <a:endParaRPr lang="en-GB" sz="900" dirty="0"/>
          </a:p>
        </p:txBody>
      </p:sp>
      <p:sp>
        <p:nvSpPr>
          <p:cNvPr id="638" name="TextBox 637"/>
          <p:cNvSpPr txBox="1"/>
          <p:nvPr/>
        </p:nvSpPr>
        <p:spPr>
          <a:xfrm>
            <a:off x="2717297" y="29407713"/>
            <a:ext cx="466794" cy="230832"/>
          </a:xfrm>
          <a:prstGeom prst="rect">
            <a:avLst/>
          </a:prstGeom>
          <a:noFill/>
        </p:spPr>
        <p:txBody>
          <a:bodyPr wrap="none" rtlCol="0">
            <a:spAutoFit/>
          </a:bodyPr>
          <a:lstStyle/>
          <a:p>
            <a:r>
              <a:rPr lang="en-GB" sz="900" dirty="0" smtClean="0"/>
              <a:t>E </a:t>
            </a:r>
            <a:r>
              <a:rPr lang="en-GB" sz="900" dirty="0" err="1" smtClean="0"/>
              <a:t>Utr</a:t>
            </a:r>
            <a:endParaRPr lang="en-GB" sz="900" dirty="0"/>
          </a:p>
        </p:txBody>
      </p:sp>
      <p:cxnSp>
        <p:nvCxnSpPr>
          <p:cNvPr id="639" name="Straight Connector 638"/>
          <p:cNvCxnSpPr/>
          <p:nvPr/>
        </p:nvCxnSpPr>
        <p:spPr>
          <a:xfrm flipV="1">
            <a:off x="2783972" y="29477894"/>
            <a:ext cx="0" cy="2375364"/>
          </a:xfrm>
          <a:prstGeom prst="line">
            <a:avLst/>
          </a:prstGeom>
          <a:noFill/>
          <a:ln w="9525" cap="flat" cmpd="sng" algn="ctr">
            <a:solidFill>
              <a:srgbClr val="4F81BD">
                <a:shade val="95000"/>
                <a:satMod val="105000"/>
              </a:srgbClr>
            </a:solidFill>
            <a:prstDash val="solid"/>
          </a:ln>
          <a:effectLst/>
        </p:spPr>
      </p:cxnSp>
      <p:cxnSp>
        <p:nvCxnSpPr>
          <p:cNvPr id="643" name="Straight Connector 642"/>
          <p:cNvCxnSpPr/>
          <p:nvPr/>
        </p:nvCxnSpPr>
        <p:spPr>
          <a:xfrm flipV="1">
            <a:off x="3845457" y="29469541"/>
            <a:ext cx="0" cy="2383717"/>
          </a:xfrm>
          <a:prstGeom prst="line">
            <a:avLst/>
          </a:prstGeom>
          <a:noFill/>
          <a:ln w="9525" cap="flat" cmpd="sng" algn="ctr">
            <a:solidFill>
              <a:srgbClr val="4F81BD">
                <a:shade val="95000"/>
                <a:satMod val="105000"/>
              </a:srgbClr>
            </a:solidFill>
            <a:prstDash val="solid"/>
          </a:ln>
          <a:effectLst/>
        </p:spPr>
      </p:cxnSp>
      <p:cxnSp>
        <p:nvCxnSpPr>
          <p:cNvPr id="644" name="Straight Connector 643"/>
          <p:cNvCxnSpPr/>
          <p:nvPr/>
        </p:nvCxnSpPr>
        <p:spPr>
          <a:xfrm flipV="1">
            <a:off x="4310746" y="29479989"/>
            <a:ext cx="0" cy="2373269"/>
          </a:xfrm>
          <a:prstGeom prst="line">
            <a:avLst/>
          </a:prstGeom>
          <a:noFill/>
          <a:ln w="9525" cap="flat" cmpd="sng" algn="ctr">
            <a:solidFill>
              <a:srgbClr val="4F81BD">
                <a:shade val="95000"/>
                <a:satMod val="105000"/>
              </a:srgbClr>
            </a:solidFill>
            <a:prstDash val="solid"/>
          </a:ln>
          <a:effectLst/>
        </p:spPr>
      </p:cxnSp>
      <p:cxnSp>
        <p:nvCxnSpPr>
          <p:cNvPr id="645" name="Straight Connector 644"/>
          <p:cNvCxnSpPr/>
          <p:nvPr/>
        </p:nvCxnSpPr>
        <p:spPr>
          <a:xfrm flipV="1">
            <a:off x="4884533" y="29477892"/>
            <a:ext cx="0" cy="2375366"/>
          </a:xfrm>
          <a:prstGeom prst="line">
            <a:avLst/>
          </a:prstGeom>
          <a:noFill/>
          <a:ln w="9525" cap="flat" cmpd="sng" algn="ctr">
            <a:solidFill>
              <a:srgbClr val="4F81BD">
                <a:shade val="95000"/>
                <a:satMod val="105000"/>
              </a:srgbClr>
            </a:solidFill>
            <a:prstDash val="solid"/>
          </a:ln>
          <a:effectLst/>
        </p:spPr>
      </p:cxnSp>
      <p:sp>
        <p:nvSpPr>
          <p:cNvPr id="646" name="TextBox 645"/>
          <p:cNvSpPr txBox="1"/>
          <p:nvPr/>
        </p:nvSpPr>
        <p:spPr>
          <a:xfrm>
            <a:off x="3314341" y="29407713"/>
            <a:ext cx="614271" cy="230832"/>
          </a:xfrm>
          <a:prstGeom prst="rect">
            <a:avLst/>
          </a:prstGeom>
          <a:noFill/>
        </p:spPr>
        <p:txBody>
          <a:bodyPr wrap="none" rtlCol="0">
            <a:spAutoFit/>
          </a:bodyPr>
          <a:lstStyle/>
          <a:p>
            <a:r>
              <a:rPr lang="en-GB" sz="900" dirty="0" smtClean="0"/>
              <a:t>A B C D</a:t>
            </a:r>
            <a:endParaRPr lang="en-GB" sz="900" dirty="0"/>
          </a:p>
        </p:txBody>
      </p:sp>
      <p:sp>
        <p:nvSpPr>
          <p:cNvPr id="647" name="TextBox 646"/>
          <p:cNvSpPr txBox="1"/>
          <p:nvPr/>
        </p:nvSpPr>
        <p:spPr>
          <a:xfrm>
            <a:off x="3770975" y="29407713"/>
            <a:ext cx="614271" cy="230832"/>
          </a:xfrm>
          <a:prstGeom prst="rect">
            <a:avLst/>
          </a:prstGeom>
          <a:noFill/>
        </p:spPr>
        <p:txBody>
          <a:bodyPr wrap="none" rtlCol="0">
            <a:spAutoFit/>
          </a:bodyPr>
          <a:lstStyle/>
          <a:p>
            <a:r>
              <a:rPr lang="en-GB" sz="900" dirty="0" smtClean="0"/>
              <a:t>A B C D</a:t>
            </a:r>
            <a:endParaRPr lang="en-GB" sz="900" dirty="0"/>
          </a:p>
        </p:txBody>
      </p:sp>
      <p:sp>
        <p:nvSpPr>
          <p:cNvPr id="648" name="TextBox 647"/>
          <p:cNvSpPr txBox="1"/>
          <p:nvPr/>
        </p:nvSpPr>
        <p:spPr>
          <a:xfrm>
            <a:off x="4227406" y="29407713"/>
            <a:ext cx="614271" cy="230832"/>
          </a:xfrm>
          <a:prstGeom prst="rect">
            <a:avLst/>
          </a:prstGeom>
          <a:noFill/>
        </p:spPr>
        <p:txBody>
          <a:bodyPr wrap="none" rtlCol="0">
            <a:spAutoFit/>
          </a:bodyPr>
          <a:lstStyle/>
          <a:p>
            <a:r>
              <a:rPr lang="en-GB" sz="900" dirty="0" smtClean="0"/>
              <a:t>A B C D</a:t>
            </a:r>
            <a:endParaRPr lang="en-GB" sz="900" dirty="0"/>
          </a:p>
        </p:txBody>
      </p:sp>
      <p:sp>
        <p:nvSpPr>
          <p:cNvPr id="649" name="TextBox 648"/>
          <p:cNvSpPr txBox="1"/>
          <p:nvPr/>
        </p:nvSpPr>
        <p:spPr>
          <a:xfrm>
            <a:off x="4683567" y="29407713"/>
            <a:ext cx="492443" cy="230832"/>
          </a:xfrm>
          <a:prstGeom prst="rect">
            <a:avLst/>
          </a:prstGeom>
          <a:noFill/>
        </p:spPr>
        <p:txBody>
          <a:bodyPr wrap="none" rtlCol="0">
            <a:spAutoFit/>
          </a:bodyPr>
          <a:lstStyle/>
          <a:p>
            <a:r>
              <a:rPr lang="en-GB" sz="900" dirty="0" smtClean="0"/>
              <a:t>E  </a:t>
            </a:r>
            <a:r>
              <a:rPr lang="en-GB" sz="900" dirty="0" err="1" smtClean="0"/>
              <a:t>Utr</a:t>
            </a:r>
            <a:endParaRPr lang="en-GB" sz="900" dirty="0"/>
          </a:p>
        </p:txBody>
      </p:sp>
      <p:cxnSp>
        <p:nvCxnSpPr>
          <p:cNvPr id="650" name="Straight Connector 649"/>
          <p:cNvCxnSpPr/>
          <p:nvPr/>
        </p:nvCxnSpPr>
        <p:spPr>
          <a:xfrm flipV="1">
            <a:off x="4759767" y="29468370"/>
            <a:ext cx="0" cy="2384888"/>
          </a:xfrm>
          <a:prstGeom prst="line">
            <a:avLst/>
          </a:prstGeom>
          <a:noFill/>
          <a:ln w="9525" cap="flat" cmpd="sng" algn="ctr">
            <a:solidFill>
              <a:srgbClr val="4F81BD">
                <a:shade val="95000"/>
                <a:satMod val="105000"/>
              </a:srgbClr>
            </a:solidFill>
            <a:prstDash val="solid"/>
          </a:ln>
          <a:effectLst/>
        </p:spPr>
      </p:cxnSp>
      <p:sp>
        <p:nvSpPr>
          <p:cNvPr id="30" name="TextBox 29"/>
          <p:cNvSpPr txBox="1"/>
          <p:nvPr/>
        </p:nvSpPr>
        <p:spPr>
          <a:xfrm>
            <a:off x="1257118" y="30697815"/>
            <a:ext cx="3435556" cy="261610"/>
          </a:xfrm>
          <a:prstGeom prst="rect">
            <a:avLst/>
          </a:prstGeom>
          <a:noFill/>
        </p:spPr>
        <p:txBody>
          <a:bodyPr wrap="none" rtlCol="0">
            <a:spAutoFit/>
          </a:bodyPr>
          <a:lstStyle/>
          <a:p>
            <a:r>
              <a:rPr lang="en-GB" sz="1100" dirty="0" smtClean="0"/>
              <a:t>     25       12.5       5                        25        12.5       5</a:t>
            </a:r>
            <a:endParaRPr lang="en-GB" sz="1100" dirty="0"/>
          </a:p>
        </p:txBody>
      </p:sp>
      <p:sp>
        <p:nvSpPr>
          <p:cNvPr id="31" name="TextBox 30"/>
          <p:cNvSpPr txBox="1"/>
          <p:nvPr/>
        </p:nvSpPr>
        <p:spPr>
          <a:xfrm>
            <a:off x="4929788" y="30682152"/>
            <a:ext cx="851515" cy="261610"/>
          </a:xfrm>
          <a:prstGeom prst="rect">
            <a:avLst/>
          </a:prstGeom>
          <a:noFill/>
        </p:spPr>
        <p:txBody>
          <a:bodyPr wrap="none" rtlCol="0">
            <a:spAutoFit/>
          </a:bodyPr>
          <a:lstStyle/>
          <a:p>
            <a:r>
              <a:rPr lang="en-GB" sz="1100" dirty="0" err="1" smtClean="0"/>
              <a:t>siRNA</a:t>
            </a:r>
            <a:r>
              <a:rPr lang="en-GB" sz="1100" dirty="0" smtClean="0"/>
              <a:t> </a:t>
            </a:r>
            <a:r>
              <a:rPr lang="en-GB" sz="1100" dirty="0" err="1" smtClean="0"/>
              <a:t>nM</a:t>
            </a:r>
            <a:endParaRPr lang="en-GB" sz="1100" dirty="0"/>
          </a:p>
        </p:txBody>
      </p:sp>
      <p:sp>
        <p:nvSpPr>
          <p:cNvPr id="192" name="TextBox 191"/>
          <p:cNvSpPr txBox="1"/>
          <p:nvPr/>
        </p:nvSpPr>
        <p:spPr>
          <a:xfrm>
            <a:off x="976270" y="29405853"/>
            <a:ext cx="373820" cy="215444"/>
          </a:xfrm>
          <a:prstGeom prst="rect">
            <a:avLst/>
          </a:prstGeom>
          <a:noFill/>
        </p:spPr>
        <p:txBody>
          <a:bodyPr wrap="none" rtlCol="0">
            <a:spAutoFit/>
          </a:bodyPr>
          <a:lstStyle/>
          <a:p>
            <a:r>
              <a:rPr lang="en-GB" sz="800" dirty="0" err="1" smtClean="0">
                <a:solidFill>
                  <a:schemeClr val="tx1"/>
                </a:solidFill>
              </a:rPr>
              <a:t>kDa</a:t>
            </a:r>
            <a:endParaRPr lang="en-GB" sz="800" dirty="0">
              <a:solidFill>
                <a:schemeClr val="tx1"/>
              </a:solidFill>
            </a:endParaRPr>
          </a:p>
        </p:txBody>
      </p:sp>
      <p:sp>
        <p:nvSpPr>
          <p:cNvPr id="657" name="TextBox 656"/>
          <p:cNvSpPr txBox="1"/>
          <p:nvPr/>
        </p:nvSpPr>
        <p:spPr>
          <a:xfrm>
            <a:off x="987491" y="29621503"/>
            <a:ext cx="357790" cy="215444"/>
          </a:xfrm>
          <a:prstGeom prst="rect">
            <a:avLst/>
          </a:prstGeom>
          <a:noFill/>
        </p:spPr>
        <p:txBody>
          <a:bodyPr wrap="none" rtlCol="0">
            <a:spAutoFit/>
          </a:bodyPr>
          <a:lstStyle/>
          <a:p>
            <a:r>
              <a:rPr lang="en-GB" sz="800" dirty="0" smtClean="0">
                <a:solidFill>
                  <a:schemeClr val="tx1"/>
                </a:solidFill>
              </a:rPr>
              <a:t>130</a:t>
            </a:r>
            <a:endParaRPr lang="en-GB" sz="800" dirty="0">
              <a:solidFill>
                <a:schemeClr val="tx1"/>
              </a:solidFill>
            </a:endParaRPr>
          </a:p>
        </p:txBody>
      </p:sp>
      <p:sp>
        <p:nvSpPr>
          <p:cNvPr id="658" name="TextBox 657"/>
          <p:cNvSpPr txBox="1"/>
          <p:nvPr/>
        </p:nvSpPr>
        <p:spPr>
          <a:xfrm>
            <a:off x="1022757" y="29721212"/>
            <a:ext cx="300082" cy="215444"/>
          </a:xfrm>
          <a:prstGeom prst="rect">
            <a:avLst/>
          </a:prstGeom>
          <a:noFill/>
        </p:spPr>
        <p:txBody>
          <a:bodyPr wrap="none" rtlCol="0">
            <a:spAutoFit/>
          </a:bodyPr>
          <a:lstStyle/>
          <a:p>
            <a:r>
              <a:rPr lang="en-GB" sz="800" dirty="0" smtClean="0">
                <a:solidFill>
                  <a:schemeClr val="tx1"/>
                </a:solidFill>
              </a:rPr>
              <a:t>95</a:t>
            </a:r>
            <a:endParaRPr lang="en-GB" sz="800" dirty="0">
              <a:solidFill>
                <a:schemeClr val="tx1"/>
              </a:solidFill>
            </a:endParaRPr>
          </a:p>
        </p:txBody>
      </p:sp>
      <p:sp>
        <p:nvSpPr>
          <p:cNvPr id="659" name="TextBox 658"/>
          <p:cNvSpPr txBox="1"/>
          <p:nvPr/>
        </p:nvSpPr>
        <p:spPr>
          <a:xfrm>
            <a:off x="1022757" y="29806937"/>
            <a:ext cx="300082" cy="215444"/>
          </a:xfrm>
          <a:prstGeom prst="rect">
            <a:avLst/>
          </a:prstGeom>
          <a:noFill/>
        </p:spPr>
        <p:txBody>
          <a:bodyPr wrap="none" rtlCol="0">
            <a:spAutoFit/>
          </a:bodyPr>
          <a:lstStyle/>
          <a:p>
            <a:r>
              <a:rPr lang="en-GB" sz="800" dirty="0" smtClean="0">
                <a:solidFill>
                  <a:schemeClr val="tx1"/>
                </a:solidFill>
              </a:rPr>
              <a:t>72</a:t>
            </a:r>
            <a:endParaRPr lang="en-GB" sz="800" dirty="0">
              <a:solidFill>
                <a:schemeClr val="tx1"/>
              </a:solidFill>
            </a:endParaRPr>
          </a:p>
        </p:txBody>
      </p:sp>
      <p:sp>
        <p:nvSpPr>
          <p:cNvPr id="660" name="TextBox 659"/>
          <p:cNvSpPr txBox="1"/>
          <p:nvPr/>
        </p:nvSpPr>
        <p:spPr>
          <a:xfrm>
            <a:off x="1022757" y="29908450"/>
            <a:ext cx="300082" cy="215444"/>
          </a:xfrm>
          <a:prstGeom prst="rect">
            <a:avLst/>
          </a:prstGeom>
          <a:noFill/>
        </p:spPr>
        <p:txBody>
          <a:bodyPr wrap="none" rtlCol="0">
            <a:spAutoFit/>
          </a:bodyPr>
          <a:lstStyle/>
          <a:p>
            <a:r>
              <a:rPr lang="en-GB" sz="800" dirty="0" smtClean="0">
                <a:solidFill>
                  <a:schemeClr val="tx1"/>
                </a:solidFill>
              </a:rPr>
              <a:t>55</a:t>
            </a:r>
            <a:endParaRPr lang="en-GB" sz="800" dirty="0">
              <a:solidFill>
                <a:schemeClr val="tx1"/>
              </a:solidFill>
            </a:endParaRPr>
          </a:p>
        </p:txBody>
      </p:sp>
      <p:sp>
        <p:nvSpPr>
          <p:cNvPr id="661" name="TextBox 660"/>
          <p:cNvSpPr txBox="1"/>
          <p:nvPr/>
        </p:nvSpPr>
        <p:spPr>
          <a:xfrm>
            <a:off x="1022757" y="30134411"/>
            <a:ext cx="300082" cy="215444"/>
          </a:xfrm>
          <a:prstGeom prst="rect">
            <a:avLst/>
          </a:prstGeom>
          <a:noFill/>
        </p:spPr>
        <p:txBody>
          <a:bodyPr wrap="none" rtlCol="0">
            <a:spAutoFit/>
          </a:bodyPr>
          <a:lstStyle/>
          <a:p>
            <a:r>
              <a:rPr lang="en-GB" sz="800" dirty="0" smtClean="0">
                <a:solidFill>
                  <a:schemeClr val="tx1"/>
                </a:solidFill>
              </a:rPr>
              <a:t>36</a:t>
            </a:r>
            <a:endParaRPr lang="en-GB" sz="800" dirty="0">
              <a:solidFill>
                <a:schemeClr val="tx1"/>
              </a:solidFill>
            </a:endParaRPr>
          </a:p>
        </p:txBody>
      </p:sp>
      <p:sp>
        <p:nvSpPr>
          <p:cNvPr id="662" name="TextBox 661"/>
          <p:cNvSpPr txBox="1"/>
          <p:nvPr/>
        </p:nvSpPr>
        <p:spPr>
          <a:xfrm>
            <a:off x="1022757" y="30273017"/>
            <a:ext cx="300082" cy="215444"/>
          </a:xfrm>
          <a:prstGeom prst="rect">
            <a:avLst/>
          </a:prstGeom>
          <a:noFill/>
        </p:spPr>
        <p:txBody>
          <a:bodyPr wrap="none" rtlCol="0">
            <a:spAutoFit/>
          </a:bodyPr>
          <a:lstStyle/>
          <a:p>
            <a:r>
              <a:rPr lang="en-GB" sz="800" dirty="0" smtClean="0">
                <a:solidFill>
                  <a:schemeClr val="tx1"/>
                </a:solidFill>
              </a:rPr>
              <a:t>28</a:t>
            </a:r>
          </a:p>
        </p:txBody>
      </p:sp>
      <p:sp>
        <p:nvSpPr>
          <p:cNvPr id="665" name="TextBox 664"/>
          <p:cNvSpPr txBox="1"/>
          <p:nvPr/>
        </p:nvSpPr>
        <p:spPr>
          <a:xfrm>
            <a:off x="1022757" y="30558571"/>
            <a:ext cx="300082" cy="215444"/>
          </a:xfrm>
          <a:prstGeom prst="rect">
            <a:avLst/>
          </a:prstGeom>
          <a:noFill/>
        </p:spPr>
        <p:txBody>
          <a:bodyPr wrap="none" rtlCol="0">
            <a:spAutoFit/>
          </a:bodyPr>
          <a:lstStyle/>
          <a:p>
            <a:r>
              <a:rPr lang="en-GB" sz="800" dirty="0" smtClean="0">
                <a:solidFill>
                  <a:schemeClr val="tx1"/>
                </a:solidFill>
              </a:rPr>
              <a:t>17</a:t>
            </a:r>
          </a:p>
        </p:txBody>
      </p:sp>
      <p:sp>
        <p:nvSpPr>
          <p:cNvPr id="194" name="TextBox 193"/>
          <p:cNvSpPr txBox="1"/>
          <p:nvPr/>
        </p:nvSpPr>
        <p:spPr>
          <a:xfrm>
            <a:off x="1655206" y="29161019"/>
            <a:ext cx="1156086" cy="276999"/>
          </a:xfrm>
          <a:prstGeom prst="rect">
            <a:avLst/>
          </a:prstGeom>
          <a:noFill/>
        </p:spPr>
        <p:txBody>
          <a:bodyPr wrap="none" rtlCol="0">
            <a:spAutoFit/>
          </a:bodyPr>
          <a:lstStyle/>
          <a:p>
            <a:r>
              <a:rPr lang="en-GB" sz="1200" dirty="0" err="1" smtClean="0"/>
              <a:t>Dharmafect</a:t>
            </a:r>
            <a:r>
              <a:rPr lang="en-GB" sz="1200" dirty="0" smtClean="0"/>
              <a:t> 3</a:t>
            </a:r>
            <a:endParaRPr lang="en-GB" sz="1200" dirty="0"/>
          </a:p>
        </p:txBody>
      </p:sp>
      <p:sp>
        <p:nvSpPr>
          <p:cNvPr id="678" name="TextBox 677"/>
          <p:cNvSpPr txBox="1"/>
          <p:nvPr/>
        </p:nvSpPr>
        <p:spPr>
          <a:xfrm>
            <a:off x="977873" y="30803755"/>
            <a:ext cx="357790" cy="215444"/>
          </a:xfrm>
          <a:prstGeom prst="rect">
            <a:avLst/>
          </a:prstGeom>
          <a:noFill/>
        </p:spPr>
        <p:txBody>
          <a:bodyPr wrap="none" rtlCol="0">
            <a:spAutoFit/>
          </a:bodyPr>
          <a:lstStyle/>
          <a:p>
            <a:r>
              <a:rPr lang="en-GB" sz="800" dirty="0" smtClean="0">
                <a:solidFill>
                  <a:schemeClr val="tx1"/>
                </a:solidFill>
              </a:rPr>
              <a:t>130</a:t>
            </a:r>
            <a:endParaRPr lang="en-GB" sz="800" dirty="0">
              <a:solidFill>
                <a:schemeClr val="tx1"/>
              </a:solidFill>
            </a:endParaRPr>
          </a:p>
        </p:txBody>
      </p:sp>
      <p:sp>
        <p:nvSpPr>
          <p:cNvPr id="679" name="TextBox 678"/>
          <p:cNvSpPr txBox="1"/>
          <p:nvPr/>
        </p:nvSpPr>
        <p:spPr>
          <a:xfrm>
            <a:off x="1013139" y="30900054"/>
            <a:ext cx="300082" cy="215444"/>
          </a:xfrm>
          <a:prstGeom prst="rect">
            <a:avLst/>
          </a:prstGeom>
          <a:noFill/>
        </p:spPr>
        <p:txBody>
          <a:bodyPr wrap="none" rtlCol="0">
            <a:spAutoFit/>
          </a:bodyPr>
          <a:lstStyle/>
          <a:p>
            <a:r>
              <a:rPr lang="en-GB" sz="800" dirty="0" smtClean="0">
                <a:solidFill>
                  <a:schemeClr val="tx1"/>
                </a:solidFill>
              </a:rPr>
              <a:t>95</a:t>
            </a:r>
            <a:endParaRPr lang="en-GB" sz="800" dirty="0">
              <a:solidFill>
                <a:schemeClr val="tx1"/>
              </a:solidFill>
            </a:endParaRPr>
          </a:p>
        </p:txBody>
      </p:sp>
      <p:sp>
        <p:nvSpPr>
          <p:cNvPr id="680" name="TextBox 679"/>
          <p:cNvSpPr txBox="1"/>
          <p:nvPr/>
        </p:nvSpPr>
        <p:spPr>
          <a:xfrm>
            <a:off x="1013139" y="30985779"/>
            <a:ext cx="300082" cy="215444"/>
          </a:xfrm>
          <a:prstGeom prst="rect">
            <a:avLst/>
          </a:prstGeom>
          <a:noFill/>
        </p:spPr>
        <p:txBody>
          <a:bodyPr wrap="none" rtlCol="0">
            <a:spAutoFit/>
          </a:bodyPr>
          <a:lstStyle/>
          <a:p>
            <a:r>
              <a:rPr lang="en-GB" sz="800" dirty="0" smtClean="0">
                <a:solidFill>
                  <a:schemeClr val="tx1"/>
                </a:solidFill>
              </a:rPr>
              <a:t>72</a:t>
            </a:r>
            <a:endParaRPr lang="en-GB" sz="800" dirty="0">
              <a:solidFill>
                <a:schemeClr val="tx1"/>
              </a:solidFill>
            </a:endParaRPr>
          </a:p>
        </p:txBody>
      </p:sp>
      <p:sp>
        <p:nvSpPr>
          <p:cNvPr id="681" name="TextBox 680"/>
          <p:cNvSpPr txBox="1"/>
          <p:nvPr/>
        </p:nvSpPr>
        <p:spPr>
          <a:xfrm>
            <a:off x="1013139" y="31087292"/>
            <a:ext cx="300082" cy="215444"/>
          </a:xfrm>
          <a:prstGeom prst="rect">
            <a:avLst/>
          </a:prstGeom>
          <a:noFill/>
        </p:spPr>
        <p:txBody>
          <a:bodyPr wrap="none" rtlCol="0">
            <a:spAutoFit/>
          </a:bodyPr>
          <a:lstStyle/>
          <a:p>
            <a:r>
              <a:rPr lang="en-GB" sz="800" dirty="0" smtClean="0">
                <a:solidFill>
                  <a:schemeClr val="tx1"/>
                </a:solidFill>
              </a:rPr>
              <a:t>55</a:t>
            </a:r>
            <a:endParaRPr lang="en-GB" sz="800" dirty="0">
              <a:solidFill>
                <a:schemeClr val="tx1"/>
              </a:solidFill>
            </a:endParaRPr>
          </a:p>
        </p:txBody>
      </p:sp>
      <p:sp>
        <p:nvSpPr>
          <p:cNvPr id="682" name="TextBox 681"/>
          <p:cNvSpPr txBox="1"/>
          <p:nvPr/>
        </p:nvSpPr>
        <p:spPr>
          <a:xfrm>
            <a:off x="1013139" y="31313253"/>
            <a:ext cx="300082" cy="215444"/>
          </a:xfrm>
          <a:prstGeom prst="rect">
            <a:avLst/>
          </a:prstGeom>
          <a:noFill/>
        </p:spPr>
        <p:txBody>
          <a:bodyPr wrap="none" rtlCol="0">
            <a:spAutoFit/>
          </a:bodyPr>
          <a:lstStyle/>
          <a:p>
            <a:r>
              <a:rPr lang="en-GB" sz="800" dirty="0" smtClean="0">
                <a:solidFill>
                  <a:schemeClr val="tx1"/>
                </a:solidFill>
              </a:rPr>
              <a:t>36</a:t>
            </a:r>
            <a:endParaRPr lang="en-GB" sz="800" dirty="0">
              <a:solidFill>
                <a:schemeClr val="tx1"/>
              </a:solidFill>
            </a:endParaRPr>
          </a:p>
        </p:txBody>
      </p:sp>
      <p:sp>
        <p:nvSpPr>
          <p:cNvPr id="683" name="TextBox 682"/>
          <p:cNvSpPr txBox="1"/>
          <p:nvPr/>
        </p:nvSpPr>
        <p:spPr>
          <a:xfrm>
            <a:off x="1013139" y="31440639"/>
            <a:ext cx="300082" cy="215444"/>
          </a:xfrm>
          <a:prstGeom prst="rect">
            <a:avLst/>
          </a:prstGeom>
          <a:noFill/>
        </p:spPr>
        <p:txBody>
          <a:bodyPr wrap="none" rtlCol="0">
            <a:spAutoFit/>
          </a:bodyPr>
          <a:lstStyle/>
          <a:p>
            <a:r>
              <a:rPr lang="en-GB" sz="800" dirty="0" smtClean="0">
                <a:solidFill>
                  <a:schemeClr val="tx1"/>
                </a:solidFill>
              </a:rPr>
              <a:t>28</a:t>
            </a:r>
          </a:p>
        </p:txBody>
      </p:sp>
      <p:sp>
        <p:nvSpPr>
          <p:cNvPr id="684" name="TextBox 683"/>
          <p:cNvSpPr txBox="1"/>
          <p:nvPr/>
        </p:nvSpPr>
        <p:spPr>
          <a:xfrm>
            <a:off x="1013139" y="31714973"/>
            <a:ext cx="300082" cy="215444"/>
          </a:xfrm>
          <a:prstGeom prst="rect">
            <a:avLst/>
          </a:prstGeom>
          <a:noFill/>
        </p:spPr>
        <p:txBody>
          <a:bodyPr wrap="none" rtlCol="0">
            <a:spAutoFit/>
          </a:bodyPr>
          <a:lstStyle/>
          <a:p>
            <a:r>
              <a:rPr lang="en-GB" sz="800" dirty="0" smtClean="0">
                <a:solidFill>
                  <a:schemeClr val="tx1"/>
                </a:solidFill>
              </a:rPr>
              <a:t>17</a:t>
            </a:r>
          </a:p>
        </p:txBody>
      </p:sp>
      <p:cxnSp>
        <p:nvCxnSpPr>
          <p:cNvPr id="725" name="Straight Connector 724"/>
          <p:cNvCxnSpPr/>
          <p:nvPr/>
        </p:nvCxnSpPr>
        <p:spPr>
          <a:xfrm flipV="1">
            <a:off x="2335392" y="29478940"/>
            <a:ext cx="0" cy="2375365"/>
          </a:xfrm>
          <a:prstGeom prst="line">
            <a:avLst/>
          </a:prstGeom>
          <a:noFill/>
          <a:ln w="9525" cap="flat" cmpd="sng" algn="ctr">
            <a:solidFill>
              <a:srgbClr val="4F81BD">
                <a:shade val="95000"/>
                <a:satMod val="105000"/>
              </a:srgbClr>
            </a:solidFill>
            <a:prstDash val="solid"/>
          </a:ln>
          <a:effectLst/>
        </p:spPr>
      </p:cxnSp>
      <p:sp>
        <p:nvSpPr>
          <p:cNvPr id="726" name="TextBox 725"/>
          <p:cNvSpPr txBox="1"/>
          <p:nvPr/>
        </p:nvSpPr>
        <p:spPr>
          <a:xfrm>
            <a:off x="3778143" y="29161019"/>
            <a:ext cx="857927" cy="276999"/>
          </a:xfrm>
          <a:prstGeom prst="rect">
            <a:avLst/>
          </a:prstGeom>
          <a:noFill/>
        </p:spPr>
        <p:txBody>
          <a:bodyPr wrap="none" rtlCol="0">
            <a:spAutoFit/>
          </a:bodyPr>
          <a:lstStyle/>
          <a:p>
            <a:r>
              <a:rPr lang="en-GB" sz="1200" dirty="0" err="1" smtClean="0"/>
              <a:t>RNAiMax</a:t>
            </a:r>
            <a:endParaRPr lang="en-GB" sz="1200" dirty="0"/>
          </a:p>
        </p:txBody>
      </p:sp>
      <p:sp>
        <p:nvSpPr>
          <p:cNvPr id="2055" name="Rectangle 2054"/>
          <p:cNvSpPr/>
          <p:nvPr/>
        </p:nvSpPr>
        <p:spPr bwMode="auto">
          <a:xfrm>
            <a:off x="15540050" y="19426091"/>
            <a:ext cx="12393188" cy="131360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6"/>
                </a:solidFill>
                <a:effectLst/>
                <a:latin typeface="Arial" charset="0"/>
              </a:rPr>
              <a:t>Having established an</a:t>
            </a:r>
            <a:r>
              <a:rPr kumimoji="0" lang="en-GB" sz="2000" b="1" i="0" u="none" strike="noStrike" cap="none" normalizeH="0" dirty="0" smtClean="0">
                <a:ln>
                  <a:noFill/>
                </a:ln>
                <a:solidFill>
                  <a:schemeClr val="accent6"/>
                </a:solidFill>
                <a:effectLst/>
                <a:latin typeface="Arial" charset="0"/>
              </a:rPr>
              <a:t> assay to assess non-BMP driven off-target effects, 580 </a:t>
            </a:r>
            <a:r>
              <a:rPr kumimoji="0" lang="en-GB" sz="2000" b="1" i="0" u="none" strike="noStrike" cap="none" normalizeH="0" dirty="0" err="1" smtClean="0">
                <a:ln>
                  <a:noFill/>
                </a:ln>
                <a:solidFill>
                  <a:schemeClr val="accent6"/>
                </a:solidFill>
                <a:effectLst/>
                <a:latin typeface="Arial" charset="0"/>
              </a:rPr>
              <a:t>siRNA</a:t>
            </a:r>
            <a:r>
              <a:rPr kumimoji="0" lang="en-GB" sz="2000" b="1" i="0" u="none" strike="noStrike" cap="none" normalizeH="0" dirty="0" smtClean="0">
                <a:ln>
                  <a:noFill/>
                </a:ln>
                <a:solidFill>
                  <a:schemeClr val="accent6"/>
                </a:solidFill>
                <a:effectLst/>
                <a:latin typeface="Arial" charset="0"/>
              </a:rPr>
              <a:t> hits were retested against BRE-</a:t>
            </a:r>
            <a:r>
              <a:rPr kumimoji="0" lang="en-GB" sz="2000" b="1" i="0" u="none" strike="noStrike" cap="none" normalizeH="0" dirty="0" err="1" smtClean="0">
                <a:ln>
                  <a:noFill/>
                </a:ln>
                <a:solidFill>
                  <a:schemeClr val="accent6"/>
                </a:solidFill>
                <a:effectLst/>
                <a:latin typeface="Arial" charset="0"/>
              </a:rPr>
              <a:t>luc</a:t>
            </a:r>
            <a:r>
              <a:rPr kumimoji="0" lang="en-GB" sz="2000" b="1" i="0" u="none" strike="noStrike" cap="none" normalizeH="0" dirty="0" smtClean="0">
                <a:ln>
                  <a:noFill/>
                </a:ln>
                <a:solidFill>
                  <a:schemeClr val="accent6"/>
                </a:solidFill>
                <a:effectLst/>
                <a:latin typeface="Arial" charset="0"/>
              </a:rPr>
              <a:t> and CAGA12-luciferase in C2C12 cells.  </a:t>
            </a:r>
          </a:p>
          <a:p>
            <a:pPr defTabSz="908050"/>
            <a:r>
              <a:rPr lang="en-GB" sz="2000" baseline="0" dirty="0" smtClean="0">
                <a:solidFill>
                  <a:schemeClr val="accent6"/>
                </a:solidFill>
              </a:rPr>
              <a:t>Of the 580 hits</a:t>
            </a:r>
            <a:r>
              <a:rPr lang="en-GB" sz="2000" dirty="0" smtClean="0">
                <a:solidFill>
                  <a:schemeClr val="accent6"/>
                </a:solidFill>
              </a:rPr>
              <a:t>, RNA inhibition of 102 genes caused an increase in BMP-signalling whilst decreasing or not affecting TGF</a:t>
            </a:r>
            <a:r>
              <a:rPr lang="el-GR" sz="2000" dirty="0" smtClean="0">
                <a:solidFill>
                  <a:schemeClr val="accent6"/>
                </a:solidFill>
              </a:rPr>
              <a:t>β </a:t>
            </a:r>
            <a:r>
              <a:rPr lang="en-GB" sz="2000" dirty="0" smtClean="0">
                <a:solidFill>
                  <a:schemeClr val="accent6"/>
                </a:solidFill>
              </a:rPr>
              <a:t> signalling </a:t>
            </a:r>
            <a:endParaRPr kumimoji="0" lang="en-GB" sz="2000" b="1" i="0" u="none" strike="noStrike" cap="none" normalizeH="0" baseline="0" dirty="0" smtClean="0">
              <a:ln>
                <a:noFill/>
              </a:ln>
              <a:solidFill>
                <a:schemeClr val="accent6"/>
              </a:solidFill>
              <a:effectLst/>
            </a:endParaRPr>
          </a:p>
        </p:txBody>
      </p:sp>
      <p:sp>
        <p:nvSpPr>
          <p:cNvPr id="2058" name="TextBox 2057"/>
          <p:cNvSpPr txBox="1"/>
          <p:nvPr/>
        </p:nvSpPr>
        <p:spPr>
          <a:xfrm rot="16200000">
            <a:off x="7374029" y="30804009"/>
            <a:ext cx="1066318" cy="215444"/>
          </a:xfrm>
          <a:prstGeom prst="rect">
            <a:avLst/>
          </a:prstGeom>
          <a:noFill/>
        </p:spPr>
        <p:txBody>
          <a:bodyPr wrap="none" rtlCol="0">
            <a:spAutoFit/>
          </a:bodyPr>
          <a:lstStyle/>
          <a:p>
            <a:r>
              <a:rPr lang="en-GB" sz="800" dirty="0" smtClean="0">
                <a:solidFill>
                  <a:schemeClr val="tx1"/>
                </a:solidFill>
              </a:rPr>
              <a:t>relative light units</a:t>
            </a:r>
            <a:endParaRPr lang="en-GB" sz="800" dirty="0">
              <a:solidFill>
                <a:schemeClr val="tx1"/>
              </a:solidFill>
            </a:endParaRPr>
          </a:p>
        </p:txBody>
      </p:sp>
      <p:sp>
        <p:nvSpPr>
          <p:cNvPr id="749" name="Down Arrow 748"/>
          <p:cNvSpPr/>
          <p:nvPr/>
        </p:nvSpPr>
        <p:spPr>
          <a:xfrm rot="16200000">
            <a:off x="18339302" y="5494905"/>
            <a:ext cx="464459" cy="629718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50" name="TextBox 749"/>
          <p:cNvSpPr txBox="1"/>
          <p:nvPr/>
        </p:nvSpPr>
        <p:spPr>
          <a:xfrm>
            <a:off x="17958156" y="8465936"/>
            <a:ext cx="98026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Day One</a:t>
            </a:r>
            <a:endParaRPr kumimoji="0" lang="en-GB" sz="1800" b="0" i="0" u="none" strike="noStrike" kern="0" cap="none" spc="0" normalizeH="0" baseline="0" noProof="0" dirty="0">
              <a:ln>
                <a:noFill/>
              </a:ln>
              <a:solidFill>
                <a:sysClr val="window" lastClr="FFFFFF"/>
              </a:solidFill>
              <a:effectLst/>
              <a:uLnTx/>
              <a:uFillTx/>
            </a:endParaRPr>
          </a:p>
        </p:txBody>
      </p:sp>
      <p:pic>
        <p:nvPicPr>
          <p:cNvPr id="751"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5394219" y="9620464"/>
            <a:ext cx="1161669" cy="882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53" name="TextBox 752"/>
          <p:cNvSpPr txBox="1"/>
          <p:nvPr/>
        </p:nvSpPr>
        <p:spPr>
          <a:xfrm>
            <a:off x="15394219" y="8990357"/>
            <a:ext cx="176457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Text" lastClr="000000"/>
                </a:solidFill>
                <a:effectLst/>
                <a:uLnTx/>
                <a:uFillTx/>
              </a:rPr>
              <a:t>siRNA</a:t>
            </a:r>
            <a:r>
              <a:rPr kumimoji="0" lang="en-GB" sz="1400" b="0" i="0" u="none" strike="noStrike" kern="0" cap="none" spc="0" normalizeH="0" baseline="0" noProof="0" dirty="0" smtClean="0">
                <a:ln>
                  <a:noFill/>
                </a:ln>
                <a:solidFill>
                  <a:sysClr val="windowText" lastClr="000000"/>
                </a:solidFill>
                <a:effectLst/>
                <a:uLnTx/>
                <a:uFillTx/>
              </a:rPr>
              <a:t> library in 384 well plates</a:t>
            </a:r>
            <a:endParaRPr kumimoji="0" lang="en-GB" sz="1400" b="0" i="0" u="none" strike="noStrike" kern="0" cap="none" spc="0" normalizeH="0" baseline="0" noProof="0" dirty="0">
              <a:ln>
                <a:noFill/>
              </a:ln>
              <a:solidFill>
                <a:sysClr val="windowText" lastClr="000000"/>
              </a:solidFill>
              <a:effectLst/>
              <a:uLnTx/>
              <a:uFillTx/>
            </a:endParaRPr>
          </a:p>
        </p:txBody>
      </p:sp>
      <p:pic>
        <p:nvPicPr>
          <p:cNvPr id="754"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6610176" y="9610880"/>
            <a:ext cx="1174278" cy="892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55" name="Straight Arrow Connector 754"/>
          <p:cNvCxnSpPr/>
          <p:nvPr/>
        </p:nvCxnSpPr>
        <p:spPr>
          <a:xfrm>
            <a:off x="16495145" y="9974251"/>
            <a:ext cx="276425" cy="0"/>
          </a:xfrm>
          <a:prstGeom prst="straightConnector1">
            <a:avLst/>
          </a:prstGeom>
          <a:noFill/>
          <a:ln w="9525" cap="flat" cmpd="sng" algn="ctr">
            <a:solidFill>
              <a:srgbClr val="4F81BD">
                <a:shade val="95000"/>
                <a:satMod val="105000"/>
              </a:srgbClr>
            </a:solidFill>
            <a:prstDash val="solid"/>
            <a:tailEnd type="triangle"/>
          </a:ln>
          <a:effectLst/>
        </p:spPr>
      </p:cxnSp>
      <p:sp>
        <p:nvSpPr>
          <p:cNvPr id="756" name="TextBox 755"/>
          <p:cNvSpPr txBox="1"/>
          <p:nvPr/>
        </p:nvSpPr>
        <p:spPr>
          <a:xfrm>
            <a:off x="16629385" y="10333967"/>
            <a:ext cx="113586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1x384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well plate</a:t>
            </a:r>
            <a:endParaRPr kumimoji="0" lang="en-GB" sz="1400" b="0" i="0" u="none" strike="noStrike" kern="0" cap="none" spc="0" normalizeH="0" baseline="0" noProof="0" dirty="0">
              <a:ln>
                <a:noFill/>
              </a:ln>
              <a:solidFill>
                <a:sysClr val="windowText" lastClr="000000"/>
              </a:solidFill>
              <a:effectLst/>
              <a:uLnTx/>
              <a:uFillTx/>
            </a:endParaRPr>
          </a:p>
        </p:txBody>
      </p:sp>
      <p:cxnSp>
        <p:nvCxnSpPr>
          <p:cNvPr id="760" name="Straight Arrow Connector 759"/>
          <p:cNvCxnSpPr/>
          <p:nvPr/>
        </p:nvCxnSpPr>
        <p:spPr>
          <a:xfrm flipH="1">
            <a:off x="17285927" y="9275999"/>
            <a:ext cx="165172" cy="261610"/>
          </a:xfrm>
          <a:prstGeom prst="straightConnector1">
            <a:avLst/>
          </a:prstGeom>
          <a:noFill/>
          <a:ln w="9525" cap="flat" cmpd="sng" algn="ctr">
            <a:solidFill>
              <a:srgbClr val="4F81BD">
                <a:shade val="95000"/>
                <a:satMod val="105000"/>
              </a:srgbClr>
            </a:solidFill>
            <a:prstDash val="solid"/>
            <a:tailEnd type="triangle"/>
          </a:ln>
          <a:effectLst/>
        </p:spPr>
      </p:cxnSp>
      <p:sp>
        <p:nvSpPr>
          <p:cNvPr id="764" name="TextBox 763"/>
          <p:cNvSpPr txBox="1"/>
          <p:nvPr/>
        </p:nvSpPr>
        <p:spPr>
          <a:xfrm>
            <a:off x="17351440" y="8837690"/>
            <a:ext cx="143961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0.4ul </a:t>
            </a:r>
            <a:r>
              <a:rPr kumimoji="0" lang="en-GB" sz="1400" b="0" i="0" u="none" strike="noStrike" kern="0" cap="none" spc="0" normalizeH="0" baseline="0" noProof="0" dirty="0" err="1" smtClean="0">
                <a:ln>
                  <a:noFill/>
                </a:ln>
                <a:solidFill>
                  <a:sysClr val="windowText" lastClr="000000"/>
                </a:solidFill>
                <a:effectLst/>
                <a:uLnTx/>
                <a:uFillTx/>
              </a:rPr>
              <a:t>RNAimax</a:t>
            </a:r>
            <a:r>
              <a:rPr kumimoji="0" lang="en-GB" sz="1400" b="0" i="0" u="none" strike="noStrike" kern="0" cap="none" spc="0" normalizeH="0" noProof="0" dirty="0" smtClean="0">
                <a:ln>
                  <a:noFill/>
                </a:ln>
                <a:solidFill>
                  <a:sysClr val="windowText" lastClr="000000"/>
                </a:solidFill>
                <a:effectLst/>
                <a:uLnTx/>
                <a:uFillTx/>
              </a:rPr>
              <a:t> in 20ul </a:t>
            </a:r>
            <a:r>
              <a:rPr kumimoji="0" lang="en-GB" sz="1400" b="0" i="0" u="none" strike="noStrike" kern="0" cap="none" spc="0" normalizeH="0" noProof="0" dirty="0" err="1" smtClean="0">
                <a:ln>
                  <a:noFill/>
                </a:ln>
                <a:solidFill>
                  <a:sysClr val="windowText" lastClr="000000"/>
                </a:solidFill>
                <a:effectLst/>
                <a:uLnTx/>
                <a:uFillTx/>
              </a:rPr>
              <a:t>optimem</a:t>
            </a:r>
            <a:endParaRPr kumimoji="0" lang="en-GB" sz="1400" b="0" i="0" u="none" strike="noStrike" kern="0" cap="none" spc="0" normalizeH="0" baseline="0" noProof="0" dirty="0">
              <a:ln>
                <a:noFill/>
              </a:ln>
              <a:solidFill>
                <a:sysClr val="windowText" lastClr="000000"/>
              </a:solidFill>
              <a:effectLst/>
              <a:uLnTx/>
              <a:uFillTx/>
            </a:endParaRPr>
          </a:p>
        </p:txBody>
      </p:sp>
      <p:cxnSp>
        <p:nvCxnSpPr>
          <p:cNvPr id="773" name="Straight Arrow Connector 772"/>
          <p:cNvCxnSpPr/>
          <p:nvPr/>
        </p:nvCxnSpPr>
        <p:spPr>
          <a:xfrm flipH="1" flipV="1">
            <a:off x="17439776" y="10428655"/>
            <a:ext cx="364294" cy="481231"/>
          </a:xfrm>
          <a:prstGeom prst="straightConnector1">
            <a:avLst/>
          </a:prstGeom>
          <a:noFill/>
          <a:ln w="9525" cap="flat" cmpd="sng" algn="ctr">
            <a:solidFill>
              <a:srgbClr val="4F81BD">
                <a:shade val="95000"/>
                <a:satMod val="105000"/>
              </a:srgbClr>
            </a:solidFill>
            <a:prstDash val="solid"/>
            <a:tailEnd type="triangle"/>
          </a:ln>
          <a:effectLst/>
        </p:spPr>
      </p:cxnSp>
      <p:sp>
        <p:nvSpPr>
          <p:cNvPr id="775" name="TextBox 774"/>
          <p:cNvSpPr txBox="1"/>
          <p:nvPr/>
        </p:nvSpPr>
        <p:spPr>
          <a:xfrm>
            <a:off x="17503316" y="10857187"/>
            <a:ext cx="113586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control </a:t>
            </a:r>
            <a:r>
              <a:rPr kumimoji="0" lang="en-GB" sz="1400" b="0" i="0" u="none" strike="noStrike" kern="0" cap="none" spc="0" normalizeH="0" baseline="0" noProof="0" dirty="0" err="1" smtClean="0">
                <a:ln>
                  <a:noFill/>
                </a:ln>
                <a:solidFill>
                  <a:sysClr val="windowText" lastClr="000000"/>
                </a:solidFill>
                <a:effectLst/>
                <a:uLnTx/>
                <a:uFillTx/>
              </a:rPr>
              <a:t>siRNAs</a:t>
            </a:r>
            <a:endParaRPr kumimoji="0" lang="en-GB" sz="1400" b="0" i="0" u="none" strike="noStrike" kern="0" cap="none" spc="0" normalizeH="0" baseline="0" noProof="0" dirty="0">
              <a:ln>
                <a:noFill/>
              </a:ln>
              <a:solidFill>
                <a:sysClr val="windowText" lastClr="000000"/>
              </a:solidFill>
              <a:effectLst/>
              <a:uLnTx/>
              <a:uFillTx/>
            </a:endParaRPr>
          </a:p>
        </p:txBody>
      </p:sp>
      <p:cxnSp>
        <p:nvCxnSpPr>
          <p:cNvPr id="781" name="Straight Arrow Connector 780"/>
          <p:cNvCxnSpPr/>
          <p:nvPr/>
        </p:nvCxnSpPr>
        <p:spPr>
          <a:xfrm>
            <a:off x="17765524" y="9974251"/>
            <a:ext cx="873652" cy="8175"/>
          </a:xfrm>
          <a:prstGeom prst="straightConnector1">
            <a:avLst/>
          </a:prstGeom>
          <a:noFill/>
          <a:ln w="9525" cap="flat" cmpd="sng" algn="ctr">
            <a:solidFill>
              <a:srgbClr val="4F81BD">
                <a:shade val="95000"/>
                <a:satMod val="105000"/>
              </a:srgbClr>
            </a:solidFill>
            <a:prstDash val="solid"/>
            <a:tailEnd type="triangle"/>
          </a:ln>
          <a:effectLst/>
        </p:spPr>
      </p:cxnSp>
      <p:sp>
        <p:nvSpPr>
          <p:cNvPr id="783" name="TextBox 782"/>
          <p:cNvSpPr txBox="1"/>
          <p:nvPr/>
        </p:nvSpPr>
        <p:spPr>
          <a:xfrm>
            <a:off x="18873731" y="9007514"/>
            <a:ext cx="109036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1x384 well,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 white plate</a:t>
            </a:r>
            <a:endParaRPr kumimoji="0" lang="en-GB" sz="1400" b="0" i="0" u="none" strike="noStrike" kern="0" cap="none" spc="0" normalizeH="0" baseline="0" noProof="0" dirty="0">
              <a:ln>
                <a:noFill/>
              </a:ln>
              <a:solidFill>
                <a:sysClr val="windowText" lastClr="000000"/>
              </a:solidFill>
              <a:effectLst/>
              <a:uLnTx/>
              <a:uFillTx/>
            </a:endParaRPr>
          </a:p>
        </p:txBody>
      </p:sp>
      <p:sp>
        <p:nvSpPr>
          <p:cNvPr id="786" name="TextBox 785"/>
          <p:cNvSpPr txBox="1"/>
          <p:nvPr/>
        </p:nvSpPr>
        <p:spPr>
          <a:xfrm>
            <a:off x="18387152" y="10732486"/>
            <a:ext cx="199451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20 min incubation then 18ul</a:t>
            </a:r>
            <a:r>
              <a:rPr kumimoji="0" lang="en-GB" sz="1400" b="0" i="0" u="none" strike="noStrike" kern="0" cap="none" spc="0" normalizeH="0" noProof="0" dirty="0" smtClean="0">
                <a:ln>
                  <a:noFill/>
                </a:ln>
                <a:solidFill>
                  <a:sysClr val="windowText" lastClr="000000"/>
                </a:solidFill>
                <a:effectLst/>
                <a:uLnTx/>
                <a:uFillTx/>
              </a:rPr>
              <a:t> transferred to new plate</a:t>
            </a:r>
            <a:endParaRPr kumimoji="0" lang="en-GB" sz="1400" b="0" i="0" u="none" strike="noStrike" kern="0" cap="none" spc="0" normalizeH="0" baseline="0" noProof="0" dirty="0">
              <a:ln>
                <a:noFill/>
              </a:ln>
              <a:solidFill>
                <a:sysClr val="windowText" lastClr="000000"/>
              </a:solidFill>
              <a:effectLst/>
              <a:uLnTx/>
              <a:uFillTx/>
            </a:endParaRPr>
          </a:p>
        </p:txBody>
      </p:sp>
      <p:cxnSp>
        <p:nvCxnSpPr>
          <p:cNvPr id="790" name="Straight Arrow Connector 789"/>
          <p:cNvCxnSpPr/>
          <p:nvPr/>
        </p:nvCxnSpPr>
        <p:spPr>
          <a:xfrm flipH="1">
            <a:off x="19846780" y="9406804"/>
            <a:ext cx="384624" cy="130805"/>
          </a:xfrm>
          <a:prstGeom prst="straightConnector1">
            <a:avLst/>
          </a:prstGeom>
          <a:noFill/>
          <a:ln w="9525" cap="flat" cmpd="sng" algn="ctr">
            <a:solidFill>
              <a:srgbClr val="4F81BD">
                <a:shade val="95000"/>
                <a:satMod val="105000"/>
              </a:srgbClr>
            </a:solidFill>
            <a:prstDash val="solid"/>
            <a:tailEnd type="triangle"/>
          </a:ln>
          <a:effectLst/>
        </p:spPr>
      </p:cxnSp>
      <p:sp>
        <p:nvSpPr>
          <p:cNvPr id="697" name="Rectangle 696"/>
          <p:cNvSpPr/>
          <p:nvPr/>
        </p:nvSpPr>
        <p:spPr>
          <a:xfrm>
            <a:off x="19972012" y="8760473"/>
            <a:ext cx="175326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b="0" kern="0" dirty="0">
                <a:solidFill>
                  <a:sysClr val="windowText" lastClr="000000"/>
                </a:solidFill>
              </a:rPr>
              <a:t>2500 C2C12 </a:t>
            </a:r>
            <a:r>
              <a:rPr lang="en-GB" sz="1200" b="0" kern="0" dirty="0" err="1">
                <a:solidFill>
                  <a:sysClr val="windowText" lastClr="000000"/>
                </a:solidFill>
              </a:rPr>
              <a:t>Bre-luc</a:t>
            </a:r>
            <a:r>
              <a:rPr lang="en-GB" sz="1200" b="0" kern="0" dirty="0">
                <a:solidFill>
                  <a:sysClr val="windowText" lastClr="000000"/>
                </a:solidFill>
              </a:rPr>
              <a:t> cells in 50ul media (10% FCS)/well</a:t>
            </a:r>
          </a:p>
        </p:txBody>
      </p:sp>
      <p:cxnSp>
        <p:nvCxnSpPr>
          <p:cNvPr id="796" name="Straight Arrow Connector 795"/>
          <p:cNvCxnSpPr/>
          <p:nvPr/>
        </p:nvCxnSpPr>
        <p:spPr>
          <a:xfrm>
            <a:off x="19826766" y="10003782"/>
            <a:ext cx="1756027" cy="0"/>
          </a:xfrm>
          <a:prstGeom prst="straightConnector1">
            <a:avLst/>
          </a:prstGeom>
          <a:noFill/>
          <a:ln w="9525" cap="flat" cmpd="sng" algn="ctr">
            <a:solidFill>
              <a:srgbClr val="4F81BD">
                <a:shade val="95000"/>
                <a:satMod val="105000"/>
              </a:srgbClr>
            </a:solidFill>
            <a:prstDash val="solid"/>
            <a:tailEnd type="triangle"/>
          </a:ln>
          <a:effectLst/>
        </p:spPr>
      </p:cxnSp>
      <p:sp>
        <p:nvSpPr>
          <p:cNvPr id="803" name="TextBox 802"/>
          <p:cNvSpPr txBox="1"/>
          <p:nvPr/>
        </p:nvSpPr>
        <p:spPr>
          <a:xfrm>
            <a:off x="21130515" y="10503332"/>
            <a:ext cx="2404932"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Media removed and replaced with 0.1% FBS media containing BMP4 (3ng/ml)</a:t>
            </a:r>
            <a:endParaRPr kumimoji="0" lang="en-GB" sz="1400" b="0" i="0" u="none" strike="noStrike" kern="0" cap="none" spc="0" normalizeH="0" baseline="0" noProof="0" dirty="0">
              <a:ln>
                <a:noFill/>
              </a:ln>
              <a:solidFill>
                <a:sysClr val="windowText" lastClr="000000"/>
              </a:solidFill>
              <a:effectLst/>
              <a:uLnTx/>
              <a:uFillTx/>
            </a:endParaRPr>
          </a:p>
        </p:txBody>
      </p:sp>
      <p:sp>
        <p:nvSpPr>
          <p:cNvPr id="804" name="Down Arrow 803"/>
          <p:cNvSpPr/>
          <p:nvPr/>
        </p:nvSpPr>
        <p:spPr>
          <a:xfrm rot="16200000">
            <a:off x="22171654" y="7982683"/>
            <a:ext cx="493252" cy="1309814"/>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05" name="TextBox 804"/>
          <p:cNvSpPr txBox="1"/>
          <p:nvPr/>
        </p:nvSpPr>
        <p:spPr>
          <a:xfrm>
            <a:off x="21785007" y="8468358"/>
            <a:ext cx="97808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Day Two</a:t>
            </a:r>
            <a:endParaRPr kumimoji="0" lang="en-GB" sz="1800" b="0" i="0" u="none" strike="noStrike" kern="0" cap="none" spc="0" normalizeH="0" baseline="0" noProof="0" dirty="0">
              <a:ln>
                <a:noFill/>
              </a:ln>
              <a:solidFill>
                <a:sysClr val="window" lastClr="FFFFFF"/>
              </a:solidFill>
              <a:effectLst/>
              <a:uLnTx/>
              <a:uFillTx/>
            </a:endParaRPr>
          </a:p>
        </p:txBody>
      </p:sp>
      <p:sp>
        <p:nvSpPr>
          <p:cNvPr id="806" name="Down Arrow 805"/>
          <p:cNvSpPr/>
          <p:nvPr/>
        </p:nvSpPr>
        <p:spPr>
          <a:xfrm rot="16200000">
            <a:off x="23726772" y="7822199"/>
            <a:ext cx="512023" cy="1614767"/>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07" name="TextBox 806"/>
          <p:cNvSpPr txBox="1"/>
          <p:nvPr/>
        </p:nvSpPr>
        <p:spPr>
          <a:xfrm>
            <a:off x="23299773" y="8451795"/>
            <a:ext cx="13619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Day  Three</a:t>
            </a:r>
            <a:endParaRPr kumimoji="0" lang="en-GB" sz="1800" b="0" i="0" u="none" strike="noStrike" kern="0" cap="none" spc="0" normalizeH="0" baseline="0" noProof="0" dirty="0">
              <a:ln>
                <a:noFill/>
              </a:ln>
              <a:solidFill>
                <a:sysClr val="window" lastClr="FFFFFF"/>
              </a:solidFill>
              <a:effectLst/>
              <a:uLnTx/>
              <a:uFillTx/>
            </a:endParaRPr>
          </a:p>
        </p:txBody>
      </p:sp>
      <p:sp>
        <p:nvSpPr>
          <p:cNvPr id="808" name="Down Arrow 807"/>
          <p:cNvSpPr/>
          <p:nvPr/>
        </p:nvSpPr>
        <p:spPr>
          <a:xfrm rot="16200000">
            <a:off x="25394488" y="7839591"/>
            <a:ext cx="512023" cy="1614767"/>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09" name="TextBox 808"/>
          <p:cNvSpPr txBox="1"/>
          <p:nvPr/>
        </p:nvSpPr>
        <p:spPr>
          <a:xfrm>
            <a:off x="24967489" y="8469187"/>
            <a:ext cx="13619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Day  Four</a:t>
            </a:r>
            <a:endParaRPr kumimoji="0" lang="en-GB" sz="1800" b="0" i="0" u="none" strike="noStrike" kern="0" cap="none" spc="0" normalizeH="0" baseline="0" noProof="0" dirty="0">
              <a:ln>
                <a:noFill/>
              </a:ln>
              <a:solidFill>
                <a:sysClr val="window" lastClr="FFFFFF"/>
              </a:solidFill>
              <a:effectLst/>
              <a:uLnTx/>
              <a:uFillTx/>
            </a:endParaRPr>
          </a:p>
        </p:txBody>
      </p:sp>
      <p:cxnSp>
        <p:nvCxnSpPr>
          <p:cNvPr id="810" name="Straight Arrow Connector 809"/>
          <p:cNvCxnSpPr/>
          <p:nvPr/>
        </p:nvCxnSpPr>
        <p:spPr>
          <a:xfrm>
            <a:off x="22575194" y="10003782"/>
            <a:ext cx="2267922" cy="13172"/>
          </a:xfrm>
          <a:prstGeom prst="straightConnector1">
            <a:avLst/>
          </a:prstGeom>
          <a:noFill/>
          <a:ln w="9525" cap="flat" cmpd="sng" algn="ctr">
            <a:solidFill>
              <a:srgbClr val="4F81BD">
                <a:shade val="95000"/>
                <a:satMod val="105000"/>
              </a:srgbClr>
            </a:solidFill>
            <a:prstDash val="solid"/>
            <a:tailEnd type="triangle"/>
          </a:ln>
          <a:effectLst/>
        </p:spPr>
      </p:cxnSp>
      <p:sp>
        <p:nvSpPr>
          <p:cNvPr id="812" name="TextBox 811"/>
          <p:cNvSpPr txBox="1"/>
          <p:nvPr/>
        </p:nvSpPr>
        <p:spPr>
          <a:xfrm>
            <a:off x="26180258" y="9362727"/>
            <a:ext cx="1752980" cy="9541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Media removed,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cells washed in PBS,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Text" lastClr="000000"/>
                </a:solidFill>
                <a:effectLst/>
                <a:uLnTx/>
                <a:uFillTx/>
              </a:rPr>
              <a:t>steadylite</a:t>
            </a:r>
            <a:r>
              <a:rPr kumimoji="0" lang="en-GB" sz="1400" b="0" i="0" u="none" strike="noStrike" kern="0" cap="none" spc="0" normalizeH="0" baseline="0" noProof="0" dirty="0" smtClean="0">
                <a:ln>
                  <a:noFill/>
                </a:ln>
                <a:solidFill>
                  <a:sysClr val="windowText" lastClr="000000"/>
                </a:solidFill>
                <a:effectLst/>
                <a:uLnTx/>
                <a:uFillTx/>
              </a:rPr>
              <a:t> added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luciferase signal read</a:t>
            </a:r>
            <a:endParaRPr kumimoji="0" lang="en-GB" sz="1400" b="0" i="0" u="none" strike="noStrike" kern="0" cap="none" spc="0" normalizeH="0" baseline="0" noProof="0" dirty="0">
              <a:ln>
                <a:noFill/>
              </a:ln>
              <a:solidFill>
                <a:sysClr val="windowText" lastClr="000000"/>
              </a:solidFill>
              <a:effectLst/>
              <a:uLnTx/>
              <a:uFillTx/>
            </a:endParaRPr>
          </a:p>
        </p:txBody>
      </p:sp>
      <p:sp>
        <p:nvSpPr>
          <p:cNvPr id="814" name="TextBox 813"/>
          <p:cNvSpPr txBox="1"/>
          <p:nvPr/>
        </p:nvSpPr>
        <p:spPr>
          <a:xfrm>
            <a:off x="24476321" y="10763264"/>
            <a:ext cx="3132589" cy="707886"/>
          </a:xfrm>
          <a:prstGeom prst="rect">
            <a:avLst/>
          </a:prstGeom>
          <a:noFill/>
        </p:spPr>
        <p:txBody>
          <a:bodyPr wrap="none" rtlCol="0">
            <a:spAutoFit/>
          </a:bodyPr>
          <a:lstStyle/>
          <a:p>
            <a:r>
              <a:rPr lang="en-GB" sz="2000" dirty="0" smtClean="0"/>
              <a:t>Repeated in duplicate at</a:t>
            </a:r>
          </a:p>
          <a:p>
            <a:r>
              <a:rPr lang="en-GB" sz="2000" dirty="0" smtClean="0"/>
              <a:t>25nM </a:t>
            </a:r>
            <a:r>
              <a:rPr lang="en-GB" sz="2000" dirty="0" err="1" smtClean="0"/>
              <a:t>siRNA</a:t>
            </a:r>
            <a:r>
              <a:rPr lang="en-GB" sz="2000" dirty="0" smtClean="0"/>
              <a:t> final conc.</a:t>
            </a:r>
            <a:endParaRPr lang="en-GB" sz="2000" dirty="0"/>
          </a:p>
        </p:txBody>
      </p:sp>
      <p:pic>
        <p:nvPicPr>
          <p:cNvPr id="188"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8652488" y="9609586"/>
            <a:ext cx="1174278" cy="892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1"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1452978" y="9557556"/>
            <a:ext cx="1174278" cy="892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3"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5005980" y="9557556"/>
            <a:ext cx="1174278" cy="892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422940" y="21602700"/>
            <a:ext cx="13837860" cy="1323439"/>
          </a:xfrm>
          <a:prstGeom prst="rect">
            <a:avLst/>
          </a:prstGeom>
          <a:noFill/>
        </p:spPr>
        <p:txBody>
          <a:bodyPr wrap="square" rtlCol="0">
            <a:spAutoFit/>
          </a:bodyPr>
          <a:lstStyle/>
          <a:p>
            <a:r>
              <a:rPr lang="en-GB" dirty="0" smtClean="0">
                <a:solidFill>
                  <a:srgbClr val="000066"/>
                </a:solidFill>
              </a:rPr>
              <a:t>Identification of genes specifically regulated by BMP4 and TGF</a:t>
            </a:r>
            <a:r>
              <a:rPr lang="el-GR" dirty="0" smtClean="0">
                <a:solidFill>
                  <a:srgbClr val="000066"/>
                </a:solidFill>
              </a:rPr>
              <a:t>β</a:t>
            </a:r>
            <a:r>
              <a:rPr lang="en-GB" dirty="0" smtClean="0">
                <a:solidFill>
                  <a:srgbClr val="000066"/>
                </a:solidFill>
              </a:rPr>
              <a:t>1 in C2C12 cells</a:t>
            </a:r>
          </a:p>
        </p:txBody>
      </p:sp>
      <p:pic>
        <p:nvPicPr>
          <p:cNvPr id="1026" name="Picture 2" descr="http://www.humpath.com/IMG/jpg/bmp_pathway_3.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39111" y="13187958"/>
            <a:ext cx="6564418" cy="4890491"/>
          </a:xfrm>
          <a:prstGeom prst="rect">
            <a:avLst/>
          </a:prstGeom>
          <a:noFill/>
          <a:extLst>
            <a:ext uri="{909E8E84-426E-40DD-AFC4-6F175D3DCCD1}">
              <a14:hiddenFill xmlns="" xmlns:a14="http://schemas.microsoft.com/office/drawing/2010/main">
                <a:solidFill>
                  <a:srgbClr val="FFFFFF"/>
                </a:solidFill>
              </a14:hiddenFill>
            </a:ext>
          </a:extLst>
        </p:spPr>
      </p:pic>
      <p:sp>
        <p:nvSpPr>
          <p:cNvPr id="119" name="TextBox 118"/>
          <p:cNvSpPr txBox="1"/>
          <p:nvPr/>
        </p:nvSpPr>
        <p:spPr>
          <a:xfrm>
            <a:off x="15472041" y="22857854"/>
            <a:ext cx="13607419" cy="3477875"/>
          </a:xfrm>
          <a:prstGeom prst="rect">
            <a:avLst/>
          </a:prstGeom>
          <a:noFill/>
        </p:spPr>
        <p:txBody>
          <a:bodyPr wrap="square" rtlCol="0">
            <a:spAutoFit/>
          </a:bodyPr>
          <a:lstStyle/>
          <a:p>
            <a:r>
              <a:rPr lang="en-GB" sz="2000" dirty="0" smtClean="0">
                <a:solidFill>
                  <a:schemeClr val="tx1"/>
                </a:solidFill>
              </a:rPr>
              <a:t>	In order to identify genes that are specifically regulated by BMP4 and TGF</a:t>
            </a:r>
            <a:r>
              <a:rPr lang="el-GR" sz="2000" dirty="0" smtClean="0">
                <a:solidFill>
                  <a:schemeClr val="tx1"/>
                </a:solidFill>
              </a:rPr>
              <a:t>β</a:t>
            </a:r>
            <a:r>
              <a:rPr lang="en-GB" sz="2000" dirty="0" smtClean="0">
                <a:solidFill>
                  <a:schemeClr val="tx1"/>
                </a:solidFill>
              </a:rPr>
              <a:t>1 we performed a microarray, comparing gene expression in C</a:t>
            </a:r>
            <a:r>
              <a:rPr lang="en-GB" sz="2000" baseline="-25000" dirty="0" smtClean="0">
                <a:solidFill>
                  <a:schemeClr val="tx1"/>
                </a:solidFill>
              </a:rPr>
              <a:t>2</a:t>
            </a:r>
            <a:r>
              <a:rPr lang="en-GB" sz="2000" dirty="0" smtClean="0">
                <a:solidFill>
                  <a:schemeClr val="tx1"/>
                </a:solidFill>
              </a:rPr>
              <a:t>C</a:t>
            </a:r>
            <a:r>
              <a:rPr lang="en-GB" sz="2000" baseline="-25000" dirty="0" smtClean="0">
                <a:solidFill>
                  <a:schemeClr val="tx1"/>
                </a:solidFill>
              </a:rPr>
              <a:t>12  </a:t>
            </a:r>
            <a:r>
              <a:rPr lang="en-GB" sz="2000" dirty="0" smtClean="0">
                <a:solidFill>
                  <a:schemeClr val="tx1"/>
                </a:solidFill>
              </a:rPr>
              <a:t>cells stimulated for 2 or 18 h, with or without BMP4 or TGF</a:t>
            </a:r>
            <a:r>
              <a:rPr lang="el-GR" sz="2000" dirty="0" smtClean="0">
                <a:solidFill>
                  <a:schemeClr val="tx1"/>
                </a:solidFill>
              </a:rPr>
              <a:t>β</a:t>
            </a:r>
            <a:r>
              <a:rPr lang="en-GB" sz="2000" dirty="0" smtClean="0">
                <a:solidFill>
                  <a:schemeClr val="tx1"/>
                </a:solidFill>
              </a:rPr>
              <a:t>1. </a:t>
            </a:r>
            <a:r>
              <a:rPr lang="en-GB" sz="2000" dirty="0" err="1" smtClean="0">
                <a:solidFill>
                  <a:schemeClr val="tx1"/>
                </a:solidFill>
              </a:rPr>
              <a:t>Illumina</a:t>
            </a:r>
            <a:r>
              <a:rPr lang="en-GB" sz="2000" dirty="0" smtClean="0">
                <a:solidFill>
                  <a:schemeClr val="tx1"/>
                </a:solidFill>
              </a:rPr>
              <a:t> WG6 MouseWG-6 v2 Expression </a:t>
            </a:r>
            <a:r>
              <a:rPr lang="en-GB" sz="2000" dirty="0" err="1" smtClean="0">
                <a:solidFill>
                  <a:schemeClr val="tx1"/>
                </a:solidFill>
              </a:rPr>
              <a:t>BeadChips</a:t>
            </a:r>
            <a:r>
              <a:rPr lang="en-GB" sz="2000" dirty="0" smtClean="0">
                <a:solidFill>
                  <a:schemeClr val="tx1"/>
                </a:solidFill>
              </a:rPr>
              <a:t> were used fro the array and differentially expressed genes were identified as showing more than 2 fold change in expression levels at p&lt;0.05, compared to </a:t>
            </a:r>
            <a:r>
              <a:rPr lang="en-GB" sz="2000" dirty="0" err="1" smtClean="0">
                <a:solidFill>
                  <a:schemeClr val="tx1"/>
                </a:solidFill>
              </a:rPr>
              <a:t>unstimulated</a:t>
            </a:r>
            <a:r>
              <a:rPr lang="en-GB" sz="2000" dirty="0" smtClean="0">
                <a:solidFill>
                  <a:schemeClr val="tx1"/>
                </a:solidFill>
              </a:rPr>
              <a:t> control. </a:t>
            </a:r>
          </a:p>
          <a:p>
            <a:r>
              <a:rPr lang="en-GB" sz="2000" dirty="0" smtClean="0">
                <a:solidFill>
                  <a:schemeClr val="tx1"/>
                </a:solidFill>
              </a:rPr>
              <a:t>A total of 544 unique genes were identified as differentially regulated after BMP4 and TGFβ1 stimulation of C</a:t>
            </a:r>
            <a:r>
              <a:rPr lang="en-GB" sz="2000" baseline="-25000" dirty="0" smtClean="0">
                <a:solidFill>
                  <a:schemeClr val="tx1"/>
                </a:solidFill>
              </a:rPr>
              <a:t>2</a:t>
            </a:r>
            <a:r>
              <a:rPr lang="en-GB" sz="2000" dirty="0" smtClean="0">
                <a:solidFill>
                  <a:schemeClr val="tx1"/>
                </a:solidFill>
              </a:rPr>
              <a:t>C</a:t>
            </a:r>
            <a:r>
              <a:rPr lang="en-GB" sz="2000" baseline="-25000" dirty="0" smtClean="0">
                <a:solidFill>
                  <a:schemeClr val="tx1"/>
                </a:solidFill>
              </a:rPr>
              <a:t>12</a:t>
            </a:r>
            <a:r>
              <a:rPr lang="en-GB" sz="2000" dirty="0" smtClean="0">
                <a:solidFill>
                  <a:schemeClr val="tx1"/>
                </a:solidFill>
              </a:rPr>
              <a:t> cells, as specified in the table. We have selected 3-4 of the most regulated genes from each stimulus and each time point (13 in total). These we will test in QPCR assays, with the goal of using the QPCR assays to check that the knockdown, with the </a:t>
            </a:r>
            <a:r>
              <a:rPr lang="en-GB" sz="2000" dirty="0" err="1" smtClean="0">
                <a:solidFill>
                  <a:schemeClr val="tx1"/>
                </a:solidFill>
              </a:rPr>
              <a:t>siRNAs</a:t>
            </a:r>
            <a:r>
              <a:rPr lang="en-GB" sz="2000" dirty="0" smtClean="0">
                <a:solidFill>
                  <a:schemeClr val="tx1"/>
                </a:solidFill>
              </a:rPr>
              <a:t> identified in the screen, specifically affects the BMP signalling pathway and not the </a:t>
            </a:r>
            <a:r>
              <a:rPr lang="en-GB" sz="2000" dirty="0" err="1" smtClean="0">
                <a:solidFill>
                  <a:schemeClr val="tx1"/>
                </a:solidFill>
              </a:rPr>
              <a:t>TGFβ</a:t>
            </a:r>
            <a:r>
              <a:rPr lang="en-GB" sz="2000" dirty="0" smtClean="0">
                <a:solidFill>
                  <a:schemeClr val="tx1"/>
                </a:solidFill>
              </a:rPr>
              <a:t> signalling pathway. </a:t>
            </a:r>
          </a:p>
          <a:p>
            <a:endParaRPr lang="en-GB" sz="2000" dirty="0" smtClean="0">
              <a:solidFill>
                <a:schemeClr val="tx1"/>
              </a:solidFill>
            </a:endParaRPr>
          </a:p>
        </p:txBody>
      </p:sp>
      <p:graphicFrame>
        <p:nvGraphicFramePr>
          <p:cNvPr id="124" name="Table 123"/>
          <p:cNvGraphicFramePr>
            <a:graphicFrameLocks noGrp="1"/>
          </p:cNvGraphicFramePr>
          <p:nvPr/>
        </p:nvGraphicFramePr>
        <p:xfrm>
          <a:off x="21772175" y="26171376"/>
          <a:ext cx="6744856" cy="2159253"/>
        </p:xfrm>
        <a:graphic>
          <a:graphicData uri="http://schemas.openxmlformats.org/drawingml/2006/table">
            <a:tbl>
              <a:tblPr firstRow="1" bandRow="1">
                <a:tableStyleId>{21E4AEA4-8DFA-4A89-87EB-49C32662AFE0}</a:tableStyleId>
              </a:tblPr>
              <a:tblGrid>
                <a:gridCol w="1994485"/>
                <a:gridCol w="1583457"/>
                <a:gridCol w="1583457"/>
                <a:gridCol w="1583457"/>
              </a:tblGrid>
              <a:tr h="451733">
                <a:tc>
                  <a:txBody>
                    <a:bodyPr/>
                    <a:lstStyle/>
                    <a:p>
                      <a:pPr algn="ctr" fontAlgn="b"/>
                      <a:endParaRPr lang="en-GB" sz="2000" b="1" i="0" u="none" strike="noStrike" baseline="0" dirty="0">
                        <a:solidFill>
                          <a:schemeClr val="bg1"/>
                        </a:solidFill>
                        <a:latin typeface="Arial" pitchFamily="34" charset="0"/>
                      </a:endParaRPr>
                    </a:p>
                  </a:txBody>
                  <a:tcPr marL="0" marR="0" marT="0" marB="0" anchor="ctr">
                    <a:solidFill>
                      <a:srgbClr val="0000CC"/>
                    </a:solidFill>
                  </a:tcPr>
                </a:tc>
                <a:tc>
                  <a:txBody>
                    <a:bodyPr/>
                    <a:lstStyle/>
                    <a:p>
                      <a:pPr algn="ctr" fontAlgn="b"/>
                      <a:r>
                        <a:rPr lang="en-GB" sz="2000" b="1" i="0" u="none" strike="noStrike" baseline="0" dirty="0" smtClean="0">
                          <a:latin typeface="Arial" pitchFamily="34" charset="0"/>
                        </a:rPr>
                        <a:t>Up</a:t>
                      </a:r>
                      <a:endParaRPr lang="en-GB" sz="2000" b="1" i="0" u="none" strike="noStrike" baseline="0" dirty="0">
                        <a:solidFill>
                          <a:schemeClr val="bg1"/>
                        </a:solidFill>
                        <a:latin typeface="Arial" pitchFamily="34" charset="0"/>
                      </a:endParaRPr>
                    </a:p>
                  </a:txBody>
                  <a:tcPr marL="0" marR="0" marT="0" marB="0" anchor="ctr">
                    <a:solidFill>
                      <a:srgbClr val="0000CC"/>
                    </a:solidFill>
                  </a:tcPr>
                </a:tc>
                <a:tc>
                  <a:txBody>
                    <a:bodyPr/>
                    <a:lstStyle/>
                    <a:p>
                      <a:pPr algn="ctr" fontAlgn="b"/>
                      <a:r>
                        <a:rPr lang="en-GB" sz="2000" b="1" i="0" u="none" strike="noStrike" baseline="0" dirty="0" smtClean="0">
                          <a:latin typeface="Arial" pitchFamily="34" charset="0"/>
                        </a:rPr>
                        <a:t>Down</a:t>
                      </a:r>
                      <a:endParaRPr lang="en-GB" sz="2000" b="1" i="0" u="none" strike="noStrike" baseline="0" dirty="0">
                        <a:solidFill>
                          <a:schemeClr val="bg1"/>
                        </a:solidFill>
                        <a:latin typeface="Arial" pitchFamily="34" charset="0"/>
                      </a:endParaRPr>
                    </a:p>
                  </a:txBody>
                  <a:tcPr marL="0" marR="0" marT="0" marB="0" anchor="ctr">
                    <a:solidFill>
                      <a:srgbClr val="0000CC"/>
                    </a:solidFill>
                  </a:tcPr>
                </a:tc>
                <a:tc>
                  <a:txBody>
                    <a:bodyPr/>
                    <a:lstStyle/>
                    <a:p>
                      <a:pPr algn="ctr" fontAlgn="b"/>
                      <a:r>
                        <a:rPr lang="en-GB" sz="2000" b="1" i="0" u="none" strike="noStrike" baseline="0" dirty="0" smtClean="0">
                          <a:latin typeface="Arial" pitchFamily="34" charset="0"/>
                        </a:rPr>
                        <a:t>Total</a:t>
                      </a:r>
                      <a:endParaRPr lang="en-GB" sz="2000" b="1" i="0" u="none" strike="noStrike" baseline="0" dirty="0">
                        <a:solidFill>
                          <a:schemeClr val="bg1"/>
                        </a:solidFill>
                        <a:latin typeface="Arial" pitchFamily="34" charset="0"/>
                      </a:endParaRPr>
                    </a:p>
                  </a:txBody>
                  <a:tcPr marL="0" marR="0" marT="0" marB="0" anchor="ctr">
                    <a:solidFill>
                      <a:srgbClr val="0000CC"/>
                    </a:solidFill>
                  </a:tcPr>
                </a:tc>
              </a:tr>
              <a:tr h="426880">
                <a:tc>
                  <a:txBody>
                    <a:bodyPr/>
                    <a:lstStyle/>
                    <a:p>
                      <a:pPr algn="ctr" fontAlgn="b"/>
                      <a:r>
                        <a:rPr lang="en-GB" sz="2000" b="1" i="0" u="none" strike="noStrike" baseline="0" dirty="0">
                          <a:latin typeface="Arial" pitchFamily="34" charset="0"/>
                        </a:rPr>
                        <a:t>BMP</a:t>
                      </a:r>
                      <a:endParaRPr lang="en-GB" sz="20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dirty="0">
                          <a:latin typeface="Arial" pitchFamily="34" charset="0"/>
                        </a:rPr>
                        <a:t>188</a:t>
                      </a:r>
                      <a:endParaRPr lang="en-GB" sz="18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a:latin typeface="Arial" pitchFamily="34" charset="0"/>
                        </a:rPr>
                        <a:t>125</a:t>
                      </a:r>
                      <a:endParaRPr lang="en-GB" sz="1800" b="1" i="0" u="none" strike="noStrike" baseline="0">
                        <a:solidFill>
                          <a:srgbClr val="000000"/>
                        </a:solidFill>
                        <a:latin typeface="Arial" pitchFamily="34" charset="0"/>
                      </a:endParaRPr>
                    </a:p>
                  </a:txBody>
                  <a:tcPr marL="0" marR="0" marT="0" marB="0" anchor="ctr"/>
                </a:tc>
                <a:tc>
                  <a:txBody>
                    <a:bodyPr/>
                    <a:lstStyle/>
                    <a:p>
                      <a:pPr algn="ctr" fontAlgn="b"/>
                      <a:r>
                        <a:rPr lang="en-GB" sz="1800" b="1" i="0" u="none" strike="noStrike" baseline="0">
                          <a:latin typeface="Arial" pitchFamily="34" charset="0"/>
                        </a:rPr>
                        <a:t>313</a:t>
                      </a:r>
                      <a:endParaRPr lang="en-GB" sz="1800" b="1" i="0" u="none" strike="noStrike" baseline="0">
                        <a:solidFill>
                          <a:srgbClr val="000000"/>
                        </a:solidFill>
                        <a:latin typeface="Arial" pitchFamily="34" charset="0"/>
                      </a:endParaRPr>
                    </a:p>
                  </a:txBody>
                  <a:tcPr marL="0" marR="0" marT="0" marB="0" anchor="ctr"/>
                </a:tc>
              </a:tr>
              <a:tr h="426880">
                <a:tc>
                  <a:txBody>
                    <a:bodyPr/>
                    <a:lstStyle/>
                    <a:p>
                      <a:pPr algn="ctr" fontAlgn="b"/>
                      <a:r>
                        <a:rPr lang="en-GB" sz="2000" b="1" i="0" u="none" strike="noStrike" baseline="0" dirty="0">
                          <a:latin typeface="Arial" pitchFamily="34" charset="0"/>
                        </a:rPr>
                        <a:t>TGF</a:t>
                      </a:r>
                      <a:endParaRPr lang="en-GB" sz="20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dirty="0">
                          <a:latin typeface="Arial" pitchFamily="34" charset="0"/>
                        </a:rPr>
                        <a:t>92</a:t>
                      </a:r>
                      <a:endParaRPr lang="en-GB" sz="18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dirty="0">
                          <a:latin typeface="Arial" pitchFamily="34" charset="0"/>
                        </a:rPr>
                        <a:t>44</a:t>
                      </a:r>
                      <a:endParaRPr lang="en-GB" sz="18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a:latin typeface="Arial" pitchFamily="34" charset="0"/>
                        </a:rPr>
                        <a:t>136</a:t>
                      </a:r>
                      <a:endParaRPr lang="en-GB" sz="1800" b="1" i="0" u="none" strike="noStrike" baseline="0">
                        <a:solidFill>
                          <a:srgbClr val="000000"/>
                        </a:solidFill>
                        <a:latin typeface="Arial" pitchFamily="34" charset="0"/>
                      </a:endParaRPr>
                    </a:p>
                  </a:txBody>
                  <a:tcPr marL="0" marR="0" marT="0" marB="0" anchor="ctr"/>
                </a:tc>
              </a:tr>
              <a:tr h="426880">
                <a:tc>
                  <a:txBody>
                    <a:bodyPr/>
                    <a:lstStyle/>
                    <a:p>
                      <a:pPr algn="ctr" fontAlgn="b"/>
                      <a:r>
                        <a:rPr lang="en-GB" sz="2000" b="1" i="0" u="none" strike="noStrike" baseline="0" dirty="0">
                          <a:latin typeface="Arial" pitchFamily="34" charset="0"/>
                        </a:rPr>
                        <a:t>BMP and TGF</a:t>
                      </a:r>
                      <a:endParaRPr lang="en-GB" sz="20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dirty="0">
                          <a:latin typeface="Arial" pitchFamily="34" charset="0"/>
                        </a:rPr>
                        <a:t>57</a:t>
                      </a:r>
                      <a:endParaRPr lang="en-GB" sz="18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dirty="0">
                          <a:latin typeface="Arial" pitchFamily="34" charset="0"/>
                        </a:rPr>
                        <a:t>38</a:t>
                      </a:r>
                      <a:endParaRPr lang="en-GB" sz="18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dirty="0">
                          <a:latin typeface="Arial" pitchFamily="34" charset="0"/>
                        </a:rPr>
                        <a:t>95</a:t>
                      </a:r>
                      <a:endParaRPr lang="en-GB" sz="1800" b="1" i="0" u="none" strike="noStrike" baseline="0" dirty="0">
                        <a:solidFill>
                          <a:srgbClr val="000000"/>
                        </a:solidFill>
                        <a:latin typeface="Arial" pitchFamily="34" charset="0"/>
                      </a:endParaRPr>
                    </a:p>
                  </a:txBody>
                  <a:tcPr marL="0" marR="0" marT="0" marB="0" anchor="ctr"/>
                </a:tc>
              </a:tr>
              <a:tr h="426880">
                <a:tc>
                  <a:txBody>
                    <a:bodyPr/>
                    <a:lstStyle/>
                    <a:p>
                      <a:pPr algn="ctr" fontAlgn="b"/>
                      <a:r>
                        <a:rPr lang="en-GB" sz="2000" b="1" i="0" u="none" strike="noStrike" baseline="0" dirty="0">
                          <a:latin typeface="Arial" pitchFamily="34" charset="0"/>
                        </a:rPr>
                        <a:t>Total</a:t>
                      </a:r>
                      <a:endParaRPr lang="en-GB" sz="2000" b="1" i="0" u="none" strike="noStrike" baseline="0" dirty="0">
                        <a:solidFill>
                          <a:srgbClr val="000000"/>
                        </a:solidFill>
                        <a:latin typeface="Arial" pitchFamily="34" charset="0"/>
                      </a:endParaRPr>
                    </a:p>
                  </a:txBody>
                  <a:tcPr marL="0" marR="0" marT="0" marB="0" anchor="ctr"/>
                </a:tc>
                <a:tc>
                  <a:txBody>
                    <a:bodyPr/>
                    <a:lstStyle/>
                    <a:p>
                      <a:pPr algn="ctr" fontAlgn="b"/>
                      <a:endParaRPr lang="en-GB" sz="1800" b="1" i="0" u="none" strike="noStrike" baseline="0" dirty="0">
                        <a:solidFill>
                          <a:srgbClr val="000000"/>
                        </a:solidFill>
                        <a:latin typeface="Arial" pitchFamily="34" charset="0"/>
                      </a:endParaRPr>
                    </a:p>
                  </a:txBody>
                  <a:tcPr marL="0" marR="0" marT="0" marB="0" anchor="ctr"/>
                </a:tc>
                <a:tc>
                  <a:txBody>
                    <a:bodyPr/>
                    <a:lstStyle/>
                    <a:p>
                      <a:pPr algn="ctr" fontAlgn="b"/>
                      <a:endParaRPr lang="en-GB" sz="1800" b="1" i="0" u="none" strike="noStrike" baseline="0" dirty="0">
                        <a:solidFill>
                          <a:srgbClr val="000000"/>
                        </a:solidFill>
                        <a:latin typeface="Arial" pitchFamily="34" charset="0"/>
                      </a:endParaRPr>
                    </a:p>
                  </a:txBody>
                  <a:tcPr marL="0" marR="0" marT="0" marB="0" anchor="ctr"/>
                </a:tc>
                <a:tc>
                  <a:txBody>
                    <a:bodyPr/>
                    <a:lstStyle/>
                    <a:p>
                      <a:pPr algn="ctr" fontAlgn="b"/>
                      <a:r>
                        <a:rPr lang="en-GB" sz="1800" b="1" i="0" u="none" strike="noStrike" baseline="0" dirty="0">
                          <a:latin typeface="Arial" pitchFamily="34" charset="0"/>
                        </a:rPr>
                        <a:t>544</a:t>
                      </a:r>
                      <a:endParaRPr lang="en-GB" sz="1800" b="1" i="0" u="none" strike="noStrike" baseline="0" dirty="0">
                        <a:solidFill>
                          <a:srgbClr val="000000"/>
                        </a:solidFill>
                        <a:latin typeface="Arial" pitchFamily="34" charset="0"/>
                      </a:endParaRPr>
                    </a:p>
                  </a:txBody>
                  <a:tcPr marL="0" marR="0" marT="0" marB="0" anchor="ctr"/>
                </a:tc>
              </a:tr>
            </a:tbl>
          </a:graphicData>
        </a:graphic>
      </p:graphicFrame>
      <p:sp>
        <p:nvSpPr>
          <p:cNvPr id="125" name="Rectangle 124"/>
          <p:cNvSpPr/>
          <p:nvPr/>
        </p:nvSpPr>
        <p:spPr bwMode="auto">
          <a:xfrm>
            <a:off x="15582091" y="26184244"/>
            <a:ext cx="5496405" cy="22252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6"/>
                </a:solidFill>
                <a:effectLst/>
                <a:latin typeface="Arial" charset="0"/>
              </a:rPr>
              <a:t>The table shows the number of genes differentially regulated by the two stimuli, combining the two time points. Interestingly, 10 of the genes differentially regulated by both TGF</a:t>
            </a:r>
            <a:r>
              <a:rPr kumimoji="0" lang="el-GR" sz="2000" b="1" i="0" u="none" strike="noStrike" cap="none" normalizeH="0" baseline="0" dirty="0" smtClean="0">
                <a:ln>
                  <a:noFill/>
                </a:ln>
                <a:solidFill>
                  <a:schemeClr val="accent6"/>
                </a:solidFill>
                <a:effectLst/>
                <a:latin typeface="Arial" charset="0"/>
              </a:rPr>
              <a:t>β</a:t>
            </a:r>
            <a:r>
              <a:rPr kumimoji="0" lang="en-GB" sz="2000" b="1" i="0" u="none" strike="noStrike" cap="none" normalizeH="0" baseline="0" dirty="0" smtClean="0">
                <a:ln>
                  <a:noFill/>
                </a:ln>
                <a:solidFill>
                  <a:schemeClr val="accent6"/>
                </a:solidFill>
                <a:effectLst/>
                <a:latin typeface="Arial" charset="0"/>
              </a:rPr>
              <a:t>1 and BMP4 were regulated</a:t>
            </a:r>
            <a:r>
              <a:rPr kumimoji="0" lang="en-GB" sz="2000" b="1" i="0" u="none" strike="noStrike" cap="none" normalizeH="0" dirty="0" smtClean="0">
                <a:ln>
                  <a:noFill/>
                </a:ln>
                <a:solidFill>
                  <a:schemeClr val="accent6"/>
                </a:solidFill>
                <a:effectLst/>
                <a:latin typeface="Arial" charset="0"/>
              </a:rPr>
              <a:t> in opposite directions by the two stimuli.</a:t>
            </a:r>
            <a:r>
              <a:rPr kumimoji="0" lang="en-GB" sz="2000" b="1" i="0" u="none" strike="noStrike" cap="none" normalizeH="0" baseline="0" dirty="0" smtClean="0">
                <a:ln>
                  <a:noFill/>
                </a:ln>
                <a:solidFill>
                  <a:schemeClr val="accent6"/>
                </a:solidFill>
                <a:effectLst/>
                <a:latin typeface="Arial" charset="0"/>
              </a:rPr>
              <a:t> </a:t>
            </a:r>
            <a:endParaRPr kumimoji="0" lang="en-GB" sz="2000" b="1" i="0" u="none" strike="noStrike" cap="none" normalizeH="0" baseline="0" dirty="0" smtClean="0">
              <a:ln>
                <a:noFill/>
              </a:ln>
              <a:solidFill>
                <a:schemeClr val="accent6"/>
              </a:soli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8348</TotalTime>
  <Words>1200</Words>
  <Application>Microsoft Office PowerPoint</Application>
  <PresentationFormat>Custom</PresentationFormat>
  <Paragraphs>138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Slide 1</vt:lpstr>
    </vt:vector>
  </TitlesOfParts>
  <Company>Mechanical Engineering VT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howartha</cp:lastModifiedBy>
  <cp:revision>181</cp:revision>
  <cp:lastPrinted>2003-04-18T14:25:05Z</cp:lastPrinted>
  <dcterms:created xsi:type="dcterms:W3CDTF">2003-04-11T15:30:44Z</dcterms:created>
  <dcterms:modified xsi:type="dcterms:W3CDTF">2013-08-05T16:47:02Z</dcterms:modified>
</cp:coreProperties>
</file>